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64" r:id="rId2"/>
    <p:sldId id="267" r:id="rId3"/>
    <p:sldId id="268" r:id="rId4"/>
    <p:sldId id="26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92F"/>
    <a:srgbClr val="FF9B9B"/>
    <a:srgbClr val="F8F8F8"/>
    <a:srgbClr val="FF965B"/>
    <a:srgbClr val="1720DB"/>
    <a:srgbClr val="FFC19F"/>
    <a:srgbClr val="70FCAF"/>
    <a:srgbClr val="A57AF2"/>
    <a:srgbClr val="0000FF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1E5A7D-D806-41C3-8E9D-48F55EB9F420}" v="10" dt="2021-04-30T20:34:42.2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9" d="100"/>
          <a:sy n="79" d="100"/>
        </p:scale>
        <p:origin x="48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neha K" userId="2d2aff352e2fa15a" providerId="LiveId" clId="{C71E5A7D-D806-41C3-8E9D-48F55EB9F420}"/>
    <pc:docChg chg="undo custSel addSld delSld modSld">
      <pc:chgData name="Sneha K" userId="2d2aff352e2fa15a" providerId="LiveId" clId="{C71E5A7D-D806-41C3-8E9D-48F55EB9F420}" dt="2021-04-30T20:40:18.357" v="25" actId="20577"/>
      <pc:docMkLst>
        <pc:docMk/>
      </pc:docMkLst>
      <pc:sldChg chg="modSp add del mod modAnim">
        <pc:chgData name="Sneha K" userId="2d2aff352e2fa15a" providerId="LiveId" clId="{C71E5A7D-D806-41C3-8E9D-48F55EB9F420}" dt="2021-04-30T20:40:18.357" v="25" actId="20577"/>
        <pc:sldMkLst>
          <pc:docMk/>
          <pc:sldMk cId="4102957966" sldId="264"/>
        </pc:sldMkLst>
        <pc:spChg chg="mod">
          <ac:chgData name="Sneha K" userId="2d2aff352e2fa15a" providerId="LiveId" clId="{C71E5A7D-D806-41C3-8E9D-48F55EB9F420}" dt="2021-04-30T20:40:18.357" v="25" actId="20577"/>
          <ac:spMkLst>
            <pc:docMk/>
            <pc:sldMk cId="4102957966" sldId="264"/>
            <ac:spMk id="110" creationId="{DD8CD838-73F0-477E-9293-C60E464FA2F0}"/>
          </ac:spMkLst>
        </pc:spChg>
      </pc:sldChg>
      <pc:sldChg chg="addSp delSp modSp add del mod addAnim delAnim modAnim">
        <pc:chgData name="Sneha K" userId="2d2aff352e2fa15a" providerId="LiveId" clId="{C71E5A7D-D806-41C3-8E9D-48F55EB9F420}" dt="2021-04-30T20:34:42.264" v="22"/>
        <pc:sldMkLst>
          <pc:docMk/>
          <pc:sldMk cId="1377326454" sldId="267"/>
        </pc:sldMkLst>
        <pc:picChg chg="add mod">
          <ac:chgData name="Sneha K" userId="2d2aff352e2fa15a" providerId="LiveId" clId="{C71E5A7D-D806-41C3-8E9D-48F55EB9F420}" dt="2021-04-30T20:34:09.059" v="20" actId="1367"/>
          <ac:picMkLst>
            <pc:docMk/>
            <pc:sldMk cId="1377326454" sldId="267"/>
            <ac:picMk id="2" creationId="{DB0ED232-9815-4FEC-B3B9-D3C113639ABC}"/>
          </ac:picMkLst>
        </pc:picChg>
        <pc:picChg chg="add del mod">
          <ac:chgData name="Sneha K" userId="2d2aff352e2fa15a" providerId="LiveId" clId="{C71E5A7D-D806-41C3-8E9D-48F55EB9F420}" dt="2021-04-30T20:33:42.807" v="17" actId="478"/>
          <ac:picMkLst>
            <pc:docMk/>
            <pc:sldMk cId="1377326454" sldId="267"/>
            <ac:picMk id="42" creationId="{BFB5DED8-45CF-483B-B487-1840EC5128E1}"/>
          </ac:picMkLst>
        </pc:picChg>
      </pc:sldChg>
      <pc:sldChg chg="modTransition modAnim">
        <pc:chgData name="Sneha K" userId="2d2aff352e2fa15a" providerId="LiveId" clId="{C71E5A7D-D806-41C3-8E9D-48F55EB9F420}" dt="2021-04-30T20:34:16.790" v="21"/>
        <pc:sldMkLst>
          <pc:docMk/>
          <pc:sldMk cId="1437321374" sldId="268"/>
        </pc:sldMkLst>
      </pc:sldChg>
      <pc:sldChg chg="modSp mod">
        <pc:chgData name="Sneha K" userId="2d2aff352e2fa15a" providerId="LiveId" clId="{C71E5A7D-D806-41C3-8E9D-48F55EB9F420}" dt="2021-04-30T20:40:13.500" v="24" actId="1076"/>
        <pc:sldMkLst>
          <pc:docMk/>
          <pc:sldMk cId="2641077744" sldId="269"/>
        </pc:sldMkLst>
        <pc:graphicFrameChg chg="mod">
          <ac:chgData name="Sneha K" userId="2d2aff352e2fa15a" providerId="LiveId" clId="{C71E5A7D-D806-41C3-8E9D-48F55EB9F420}" dt="2021-04-30T20:40:13.500" v="24" actId="1076"/>
          <ac:graphicFrameMkLst>
            <pc:docMk/>
            <pc:sldMk cId="2641077744" sldId="269"/>
            <ac:graphicFrameMk id="39" creationId="{00000000-0000-0000-0000-000000000000}"/>
          </ac:graphicFrameMkLst>
        </pc:graphicFrameChg>
      </pc:sld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media1.mp3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B32E360-58B9-4F57-B87E-9A6345AA88C3}" type="datetimeFigureOut">
              <a:rPr lang="en-IE" smtClean="0"/>
              <a:t>30/04/2021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3CE8C-8B36-40D3-B9C9-3F0D21C72578}" type="slidenum">
              <a:rPr lang="en-IE" smtClean="0"/>
              <a:t>‹#›</a:t>
            </a:fld>
            <a:endParaRPr lang="en-IE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3325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2E360-58B9-4F57-B87E-9A6345AA88C3}" type="datetimeFigureOut">
              <a:rPr lang="en-IE" smtClean="0"/>
              <a:t>30/04/2021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3CE8C-8B36-40D3-B9C9-3F0D21C72578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19837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2E360-58B9-4F57-B87E-9A6345AA88C3}" type="datetimeFigureOut">
              <a:rPr lang="en-IE" smtClean="0"/>
              <a:t>30/04/2021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3CE8C-8B36-40D3-B9C9-3F0D21C72578}" type="slidenum">
              <a:rPr lang="en-IE" smtClean="0"/>
              <a:t>‹#›</a:t>
            </a:fld>
            <a:endParaRPr lang="en-IE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4701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2E360-58B9-4F57-B87E-9A6345AA88C3}" type="datetimeFigureOut">
              <a:rPr lang="en-IE" smtClean="0"/>
              <a:t>30/04/2021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3CE8C-8B36-40D3-B9C9-3F0D21C72578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137721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2E360-58B9-4F57-B87E-9A6345AA88C3}" type="datetimeFigureOut">
              <a:rPr lang="en-IE" smtClean="0"/>
              <a:t>30/04/2021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3CE8C-8B36-40D3-B9C9-3F0D21C72578}" type="slidenum">
              <a:rPr lang="en-IE" smtClean="0"/>
              <a:t>‹#›</a:t>
            </a:fld>
            <a:endParaRPr lang="en-IE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91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2E360-58B9-4F57-B87E-9A6345AA88C3}" type="datetimeFigureOut">
              <a:rPr lang="en-IE" smtClean="0"/>
              <a:t>30/04/2021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3CE8C-8B36-40D3-B9C9-3F0D21C72578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29534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2E360-58B9-4F57-B87E-9A6345AA88C3}" type="datetimeFigureOut">
              <a:rPr lang="en-IE" smtClean="0"/>
              <a:t>30/04/2021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3CE8C-8B36-40D3-B9C9-3F0D21C72578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11556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2E360-58B9-4F57-B87E-9A6345AA88C3}" type="datetimeFigureOut">
              <a:rPr lang="en-IE" smtClean="0"/>
              <a:t>30/04/2021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3CE8C-8B36-40D3-B9C9-3F0D21C72578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24083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2E360-58B9-4F57-B87E-9A6345AA88C3}" type="datetimeFigureOut">
              <a:rPr lang="en-IE" smtClean="0"/>
              <a:t>30/04/2021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3CE8C-8B36-40D3-B9C9-3F0D21C72578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23628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2E360-58B9-4F57-B87E-9A6345AA88C3}" type="datetimeFigureOut">
              <a:rPr lang="en-IE" smtClean="0"/>
              <a:t>30/04/2021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3CE8C-8B36-40D3-B9C9-3F0D21C72578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45795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2E360-58B9-4F57-B87E-9A6345AA88C3}" type="datetimeFigureOut">
              <a:rPr lang="en-IE" smtClean="0"/>
              <a:t>30/04/2021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3CE8C-8B36-40D3-B9C9-3F0D21C72578}" type="slidenum">
              <a:rPr lang="en-IE" smtClean="0"/>
              <a:t>‹#›</a:t>
            </a:fld>
            <a:endParaRPr lang="en-IE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6043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B32E360-58B9-4F57-B87E-9A6345AA88C3}" type="datetimeFigureOut">
              <a:rPr lang="en-IE" smtClean="0"/>
              <a:t>30/04/2021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BE3CE8C-8B36-40D3-B9C9-3F0D21C72578}" type="slidenum">
              <a:rPr lang="en-IE" smtClean="0"/>
              <a:t>‹#›</a:t>
            </a:fld>
            <a:endParaRPr lang="en-IE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4832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F0F047-FE3D-46F0-A7F7-7C9187CFEED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E6DEFEB-0C8A-4692-BA73-1EC8F9BBD079}"/>
              </a:ext>
            </a:extLst>
          </p:cNvPr>
          <p:cNvSpPr/>
          <p:nvPr/>
        </p:nvSpPr>
        <p:spPr>
          <a:xfrm>
            <a:off x="-27457" y="-19540"/>
            <a:ext cx="12192000" cy="6858000"/>
          </a:xfrm>
          <a:prstGeom prst="rect">
            <a:avLst/>
          </a:prstGeom>
          <a:gradFill flip="none" rotWithShape="1">
            <a:gsLst>
              <a:gs pos="90000">
                <a:srgbClr val="32F2EE">
                  <a:alpha val="44000"/>
                </a:srgbClr>
              </a:gs>
              <a:gs pos="29000">
                <a:schemeClr val="accent4">
                  <a:lumMod val="60000"/>
                  <a:lumOff val="40000"/>
                  <a:alpha val="66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762323-4E0D-4C48-9491-D5B2623758A3}"/>
              </a:ext>
            </a:extLst>
          </p:cNvPr>
          <p:cNvSpPr/>
          <p:nvPr/>
        </p:nvSpPr>
        <p:spPr>
          <a:xfrm>
            <a:off x="-27876" y="-19540"/>
            <a:ext cx="3596188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rgbClr val="FF792F"/>
                </a:solidFill>
              </a:rPr>
              <a:t>MUSIC GENRE CLASSIFICATION</a:t>
            </a:r>
          </a:p>
          <a:p>
            <a:pPr algn="ctr"/>
            <a:endParaRPr lang="en-US" sz="4000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rgbClr val="0FB1B1"/>
                </a:solidFill>
              </a:rPr>
              <a:t>Salil Vinit Kulkarni</a:t>
            </a:r>
          </a:p>
          <a:p>
            <a:pPr algn="ctr"/>
            <a:r>
              <a:rPr lang="en-US" dirty="0">
                <a:solidFill>
                  <a:srgbClr val="0FB1B1"/>
                </a:solidFill>
              </a:rPr>
              <a:t>Sneha </a:t>
            </a:r>
            <a:r>
              <a:rPr lang="en-US" dirty="0" err="1">
                <a:solidFill>
                  <a:srgbClr val="0FB1B1"/>
                </a:solidFill>
              </a:rPr>
              <a:t>Konoth</a:t>
            </a:r>
            <a:endParaRPr lang="en-US" dirty="0">
              <a:solidFill>
                <a:srgbClr val="0FB1B1"/>
              </a:solidFill>
            </a:endParaRPr>
          </a:p>
          <a:p>
            <a:pPr algn="ctr"/>
            <a:r>
              <a:rPr lang="en-US" dirty="0">
                <a:solidFill>
                  <a:srgbClr val="0FB1B1"/>
                </a:solidFill>
              </a:rPr>
              <a:t>Vivek Kumar</a:t>
            </a:r>
          </a:p>
          <a:p>
            <a:pPr algn="ctr"/>
            <a:r>
              <a:rPr lang="en-US" dirty="0">
                <a:solidFill>
                  <a:srgbClr val="0FB1B1"/>
                </a:solidFill>
              </a:rPr>
              <a:t>Priyanka Arumugam</a:t>
            </a:r>
            <a:endParaRPr lang="en-IE" dirty="0">
              <a:solidFill>
                <a:srgbClr val="0FB1B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71895D-BCF0-4BD6-ABFE-045B904891BF}"/>
              </a:ext>
            </a:extLst>
          </p:cNvPr>
          <p:cNvSpPr txBox="1"/>
          <p:nvPr/>
        </p:nvSpPr>
        <p:spPr>
          <a:xfrm>
            <a:off x="8036340" y="561975"/>
            <a:ext cx="41556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E" sz="1600" dirty="0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EB44F33B-6839-4357-A823-297F7B701539}"/>
              </a:ext>
            </a:extLst>
          </p:cNvPr>
          <p:cNvSpPr/>
          <p:nvPr/>
        </p:nvSpPr>
        <p:spPr>
          <a:xfrm>
            <a:off x="4147914" y="5711048"/>
            <a:ext cx="1489804" cy="406908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Layer</a:t>
            </a:r>
            <a:endParaRPr lang="en-IE" dirty="0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8493CD45-6C3D-4DDE-B74A-8E3AF6B6C8AA}"/>
              </a:ext>
            </a:extLst>
          </p:cNvPr>
          <p:cNvSpPr/>
          <p:nvPr/>
        </p:nvSpPr>
        <p:spPr>
          <a:xfrm>
            <a:off x="4154962" y="5031327"/>
            <a:ext cx="1482756" cy="406908"/>
          </a:xfrm>
          <a:prstGeom prst="roundRect">
            <a:avLst/>
          </a:prstGeom>
          <a:solidFill>
            <a:srgbClr val="FFCC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LSTM 1</a:t>
            </a:r>
            <a:endParaRPr lang="en-IE" dirty="0">
              <a:solidFill>
                <a:schemeClr val="bg1"/>
              </a:solidFill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C68C7E6A-BD02-4599-95FB-7EC6A66C91B1}"/>
              </a:ext>
            </a:extLst>
          </p:cNvPr>
          <p:cNvSpPr/>
          <p:nvPr/>
        </p:nvSpPr>
        <p:spPr>
          <a:xfrm>
            <a:off x="4145681" y="4404035"/>
            <a:ext cx="1482756" cy="406908"/>
          </a:xfrm>
          <a:prstGeom prst="roundRect">
            <a:avLst/>
          </a:prstGeom>
          <a:solidFill>
            <a:srgbClr val="FFCC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LSTM 2</a:t>
            </a:r>
            <a:endParaRPr lang="en-IE" dirty="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8A03597-E1D8-4DA1-B3BE-84ED30E0AE34}"/>
              </a:ext>
            </a:extLst>
          </p:cNvPr>
          <p:cNvSpPr/>
          <p:nvPr/>
        </p:nvSpPr>
        <p:spPr>
          <a:xfrm>
            <a:off x="4120316" y="3681976"/>
            <a:ext cx="347092" cy="36933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</a:t>
            </a:r>
            <a:endParaRPr lang="en-IE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2C5DBF13-1709-4151-BFC8-E832B9DE595E}"/>
              </a:ext>
            </a:extLst>
          </p:cNvPr>
          <p:cNvSpPr/>
          <p:nvPr/>
        </p:nvSpPr>
        <p:spPr>
          <a:xfrm>
            <a:off x="4705651" y="3686407"/>
            <a:ext cx="347091" cy="36933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</a:t>
            </a:r>
            <a:endParaRPr lang="en-IE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4D3BB27F-7358-414E-BCDA-0F847B075E9F}"/>
              </a:ext>
            </a:extLst>
          </p:cNvPr>
          <p:cNvSpPr/>
          <p:nvPr/>
        </p:nvSpPr>
        <p:spPr>
          <a:xfrm>
            <a:off x="5230265" y="3681975"/>
            <a:ext cx="347091" cy="369333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</a:t>
            </a:r>
            <a:endParaRPr lang="en-IE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E57C3F1-D52F-495C-895E-D145FCC4AF1A}"/>
              </a:ext>
            </a:extLst>
          </p:cNvPr>
          <p:cNvSpPr txBox="1"/>
          <p:nvPr/>
        </p:nvSpPr>
        <p:spPr>
          <a:xfrm>
            <a:off x="4379234" y="2757265"/>
            <a:ext cx="987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Softmax</a:t>
            </a:r>
            <a:endParaRPr lang="en-IE" dirty="0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5D96533F-0ED1-472F-B489-C68ABADA57A3}"/>
              </a:ext>
            </a:extLst>
          </p:cNvPr>
          <p:cNvSpPr/>
          <p:nvPr/>
        </p:nvSpPr>
        <p:spPr>
          <a:xfrm>
            <a:off x="4308668" y="2039911"/>
            <a:ext cx="1241298" cy="369332"/>
          </a:xfrm>
          <a:prstGeom prst="roundRect">
            <a:avLst/>
          </a:prstGeom>
          <a:solidFill>
            <a:srgbClr val="FF79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  <a:endParaRPr lang="en-IE" dirty="0"/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B0B2784-8DC3-4505-BD7B-2EBDB25607B4}"/>
              </a:ext>
            </a:extLst>
          </p:cNvPr>
          <p:cNvCxnSpPr>
            <a:cxnSpLocks/>
            <a:stCxn id="52" idx="0"/>
          </p:cNvCxnSpPr>
          <p:nvPr/>
        </p:nvCxnSpPr>
        <p:spPr>
          <a:xfrm flipV="1">
            <a:off x="4293862" y="3122202"/>
            <a:ext cx="440054" cy="5597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5FB9D62D-EA8D-4FB2-9312-EB16E60B3D2B}"/>
              </a:ext>
            </a:extLst>
          </p:cNvPr>
          <p:cNvCxnSpPr>
            <a:cxnSpLocks/>
            <a:stCxn id="53" idx="0"/>
            <a:endCxn id="55" idx="2"/>
          </p:cNvCxnSpPr>
          <p:nvPr/>
        </p:nvCxnSpPr>
        <p:spPr>
          <a:xfrm flipH="1" flipV="1">
            <a:off x="4872820" y="3126597"/>
            <a:ext cx="6377" cy="559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C05A29C-1787-4F06-9CBF-663AB56A49BA}"/>
              </a:ext>
            </a:extLst>
          </p:cNvPr>
          <p:cNvCxnSpPr>
            <a:cxnSpLocks/>
            <a:stCxn id="54" idx="0"/>
          </p:cNvCxnSpPr>
          <p:nvPr/>
        </p:nvCxnSpPr>
        <p:spPr>
          <a:xfrm flipH="1" flipV="1">
            <a:off x="5000903" y="3121843"/>
            <a:ext cx="402908" cy="5601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AE9D0424-C3DF-4B8E-A095-F0C29B36DCB2}"/>
              </a:ext>
            </a:extLst>
          </p:cNvPr>
          <p:cNvCxnSpPr>
            <a:cxnSpLocks/>
          </p:cNvCxnSpPr>
          <p:nvPr/>
        </p:nvCxnSpPr>
        <p:spPr>
          <a:xfrm flipH="1" flipV="1">
            <a:off x="4866383" y="2424464"/>
            <a:ext cx="1" cy="426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2DE3468-A381-4B35-B969-36D8852E44B8}"/>
              </a:ext>
            </a:extLst>
          </p:cNvPr>
          <p:cNvCxnSpPr>
            <a:stCxn id="49" idx="0"/>
            <a:endCxn id="50" idx="2"/>
          </p:cNvCxnSpPr>
          <p:nvPr/>
        </p:nvCxnSpPr>
        <p:spPr>
          <a:xfrm flipV="1">
            <a:off x="4892816" y="5438235"/>
            <a:ext cx="3524" cy="2728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0C1A8C3F-0F3B-433F-9C46-0DCF998558C7}"/>
              </a:ext>
            </a:extLst>
          </p:cNvPr>
          <p:cNvCxnSpPr>
            <a:cxnSpLocks/>
            <a:stCxn id="50" idx="0"/>
          </p:cNvCxnSpPr>
          <p:nvPr/>
        </p:nvCxnSpPr>
        <p:spPr>
          <a:xfrm flipV="1">
            <a:off x="4896340" y="4810943"/>
            <a:ext cx="2119" cy="220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C168627F-0FFD-4156-AE23-0CEBAE34F757}"/>
              </a:ext>
            </a:extLst>
          </p:cNvPr>
          <p:cNvCxnSpPr>
            <a:cxnSpLocks/>
          </p:cNvCxnSpPr>
          <p:nvPr/>
        </p:nvCxnSpPr>
        <p:spPr>
          <a:xfrm flipV="1">
            <a:off x="4293862" y="4029449"/>
            <a:ext cx="0" cy="367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2631604-215B-4CF0-8885-4ADF33A233A0}"/>
              </a:ext>
            </a:extLst>
          </p:cNvPr>
          <p:cNvCxnSpPr>
            <a:cxnSpLocks/>
            <a:stCxn id="51" idx="0"/>
          </p:cNvCxnSpPr>
          <p:nvPr/>
        </p:nvCxnSpPr>
        <p:spPr>
          <a:xfrm flipV="1">
            <a:off x="4887059" y="4040897"/>
            <a:ext cx="5643" cy="3631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37E7210E-8423-4936-85B8-2034C80F3191}"/>
              </a:ext>
            </a:extLst>
          </p:cNvPr>
          <p:cNvCxnSpPr>
            <a:cxnSpLocks/>
          </p:cNvCxnSpPr>
          <p:nvPr/>
        </p:nvCxnSpPr>
        <p:spPr>
          <a:xfrm flipV="1">
            <a:off x="5400145" y="4036628"/>
            <a:ext cx="0" cy="374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54A39963-8334-44F5-B7F6-C37D72725A6A}"/>
              </a:ext>
            </a:extLst>
          </p:cNvPr>
          <p:cNvSpPr/>
          <p:nvPr/>
        </p:nvSpPr>
        <p:spPr>
          <a:xfrm>
            <a:off x="6079951" y="5711048"/>
            <a:ext cx="1489804" cy="406908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Layer</a:t>
            </a:r>
            <a:endParaRPr lang="en-IE" dirty="0"/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78640E43-E393-43D9-B998-F5FD756DE524}"/>
              </a:ext>
            </a:extLst>
          </p:cNvPr>
          <p:cNvSpPr/>
          <p:nvPr/>
        </p:nvSpPr>
        <p:spPr>
          <a:xfrm>
            <a:off x="6079951" y="5024595"/>
            <a:ext cx="1482756" cy="406908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LSTM 1</a:t>
            </a:r>
            <a:endParaRPr lang="en-IE" dirty="0"/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F09F07A1-94D2-49DF-AF22-55A79990A873}"/>
              </a:ext>
            </a:extLst>
          </p:cNvPr>
          <p:cNvSpPr/>
          <p:nvPr/>
        </p:nvSpPr>
        <p:spPr>
          <a:xfrm>
            <a:off x="6068543" y="4412734"/>
            <a:ext cx="1482756" cy="406908"/>
          </a:xfrm>
          <a:prstGeom prst="roundRect">
            <a:avLst/>
          </a:prstGeom>
          <a:solidFill>
            <a:srgbClr val="FFCC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LSTM 2</a:t>
            </a:r>
            <a:endParaRPr lang="en-IE" dirty="0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9F906FA0-A029-4D7A-9DF7-0270A7A517BA}"/>
              </a:ext>
            </a:extLst>
          </p:cNvPr>
          <p:cNvSpPr/>
          <p:nvPr/>
        </p:nvSpPr>
        <p:spPr>
          <a:xfrm>
            <a:off x="6124136" y="3691399"/>
            <a:ext cx="347091" cy="36933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</a:t>
            </a:r>
            <a:endParaRPr lang="en-IE" dirty="0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CBCDAF7-0CD3-413A-9A64-364892B55CF6}"/>
              </a:ext>
            </a:extLst>
          </p:cNvPr>
          <p:cNvSpPr/>
          <p:nvPr/>
        </p:nvSpPr>
        <p:spPr>
          <a:xfrm>
            <a:off x="6619608" y="3674899"/>
            <a:ext cx="347091" cy="36933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</a:t>
            </a:r>
            <a:endParaRPr lang="en-IE" dirty="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D28B5234-F529-4A51-841E-88244C649A54}"/>
              </a:ext>
            </a:extLst>
          </p:cNvPr>
          <p:cNvSpPr/>
          <p:nvPr/>
        </p:nvSpPr>
        <p:spPr>
          <a:xfrm>
            <a:off x="7140644" y="3691398"/>
            <a:ext cx="347091" cy="369333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</a:t>
            </a:r>
            <a:endParaRPr lang="en-IE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825F3E6-7E01-4652-A096-2481091F3129}"/>
              </a:ext>
            </a:extLst>
          </p:cNvPr>
          <p:cNvSpPr txBox="1"/>
          <p:nvPr/>
        </p:nvSpPr>
        <p:spPr>
          <a:xfrm>
            <a:off x="6306862" y="2774689"/>
            <a:ext cx="987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Softmax</a:t>
            </a:r>
            <a:endParaRPr lang="en-IE" dirty="0"/>
          </a:p>
        </p:txBody>
      </p: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95ECB289-D7EF-413F-A2D6-BC9B8475C238}"/>
              </a:ext>
            </a:extLst>
          </p:cNvPr>
          <p:cNvSpPr/>
          <p:nvPr/>
        </p:nvSpPr>
        <p:spPr>
          <a:xfrm>
            <a:off x="6172504" y="2036213"/>
            <a:ext cx="1241298" cy="369332"/>
          </a:xfrm>
          <a:prstGeom prst="roundRect">
            <a:avLst/>
          </a:prstGeom>
          <a:solidFill>
            <a:srgbClr val="FF79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  <a:endParaRPr lang="en-IE" dirty="0"/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A140C322-B7C2-42EF-B2DA-BC08791B36B3}"/>
              </a:ext>
            </a:extLst>
          </p:cNvPr>
          <p:cNvCxnSpPr>
            <a:stCxn id="69" idx="0"/>
          </p:cNvCxnSpPr>
          <p:nvPr/>
        </p:nvCxnSpPr>
        <p:spPr>
          <a:xfrm flipV="1">
            <a:off x="6297682" y="3131625"/>
            <a:ext cx="440054" cy="5597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B871F35-158C-4D18-9E33-B508061D890B}"/>
              </a:ext>
            </a:extLst>
          </p:cNvPr>
          <p:cNvCxnSpPr>
            <a:cxnSpLocks/>
            <a:stCxn id="70" idx="0"/>
            <a:endCxn id="72" idx="2"/>
          </p:cNvCxnSpPr>
          <p:nvPr/>
        </p:nvCxnSpPr>
        <p:spPr>
          <a:xfrm flipV="1">
            <a:off x="6793154" y="3144021"/>
            <a:ext cx="7294" cy="5308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FFA4CED6-CFC3-4B94-BA8E-B7A893C5D78C}"/>
              </a:ext>
            </a:extLst>
          </p:cNvPr>
          <p:cNvCxnSpPr>
            <a:cxnSpLocks/>
            <a:stCxn id="71" idx="0"/>
          </p:cNvCxnSpPr>
          <p:nvPr/>
        </p:nvCxnSpPr>
        <p:spPr>
          <a:xfrm flipH="1" flipV="1">
            <a:off x="6911282" y="3131266"/>
            <a:ext cx="402908" cy="5601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6AA3BB77-FB79-44BF-8E94-3A0A2E306DBF}"/>
              </a:ext>
            </a:extLst>
          </p:cNvPr>
          <p:cNvCxnSpPr>
            <a:cxnSpLocks/>
          </p:cNvCxnSpPr>
          <p:nvPr/>
        </p:nvCxnSpPr>
        <p:spPr>
          <a:xfrm flipH="1" flipV="1">
            <a:off x="6800446" y="2447389"/>
            <a:ext cx="1" cy="426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8AB483EF-5D3C-4317-9C43-0D173DE89433}"/>
              </a:ext>
            </a:extLst>
          </p:cNvPr>
          <p:cNvCxnSpPr>
            <a:stCxn id="66" idx="0"/>
            <a:endCxn id="67" idx="2"/>
          </p:cNvCxnSpPr>
          <p:nvPr/>
        </p:nvCxnSpPr>
        <p:spPr>
          <a:xfrm flipH="1" flipV="1">
            <a:off x="6821329" y="5431503"/>
            <a:ext cx="3524" cy="279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AB90E36C-6209-4D36-B5C7-F5024DBF195F}"/>
              </a:ext>
            </a:extLst>
          </p:cNvPr>
          <p:cNvCxnSpPr>
            <a:cxnSpLocks/>
            <a:stCxn id="67" idx="0"/>
          </p:cNvCxnSpPr>
          <p:nvPr/>
        </p:nvCxnSpPr>
        <p:spPr>
          <a:xfrm flipV="1">
            <a:off x="6821329" y="4804211"/>
            <a:ext cx="2119" cy="220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FABD352C-0F69-4646-BB7A-4D71DBCB8F20}"/>
              </a:ext>
            </a:extLst>
          </p:cNvPr>
          <p:cNvCxnSpPr>
            <a:cxnSpLocks/>
          </p:cNvCxnSpPr>
          <p:nvPr/>
        </p:nvCxnSpPr>
        <p:spPr>
          <a:xfrm flipV="1">
            <a:off x="6296265" y="4049596"/>
            <a:ext cx="0" cy="367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6B815B10-70CD-4DB6-BB82-1B6F7392D638}"/>
              </a:ext>
            </a:extLst>
          </p:cNvPr>
          <p:cNvCxnSpPr>
            <a:cxnSpLocks/>
            <a:stCxn id="68" idx="0"/>
          </p:cNvCxnSpPr>
          <p:nvPr/>
        </p:nvCxnSpPr>
        <p:spPr>
          <a:xfrm flipV="1">
            <a:off x="6809921" y="4049596"/>
            <a:ext cx="5643" cy="3631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6857474-9B34-4917-B772-9D38A7D52320}"/>
              </a:ext>
            </a:extLst>
          </p:cNvPr>
          <p:cNvCxnSpPr>
            <a:cxnSpLocks/>
          </p:cNvCxnSpPr>
          <p:nvPr/>
        </p:nvCxnSpPr>
        <p:spPr>
          <a:xfrm flipV="1">
            <a:off x="7304413" y="4044231"/>
            <a:ext cx="0" cy="374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Connector: Curved 82">
            <a:extLst>
              <a:ext uri="{FF2B5EF4-FFF2-40B4-BE49-F238E27FC236}">
                <a16:creationId xmlns:a16="http://schemas.microsoft.com/office/drawing/2014/main" id="{8EC0CDB9-44CB-4606-894F-282048481DB6}"/>
              </a:ext>
            </a:extLst>
          </p:cNvPr>
          <p:cNvCxnSpPr>
            <a:cxnSpLocks/>
          </p:cNvCxnSpPr>
          <p:nvPr/>
        </p:nvCxnSpPr>
        <p:spPr>
          <a:xfrm rot="16200000" flipH="1">
            <a:off x="3971395" y="3788728"/>
            <a:ext cx="3693624" cy="55792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6EE5FA02-A7BC-4399-B16D-9C9CCCC1A8D0}"/>
              </a:ext>
            </a:extLst>
          </p:cNvPr>
          <p:cNvSpPr txBox="1"/>
          <p:nvPr/>
        </p:nvSpPr>
        <p:spPr>
          <a:xfrm>
            <a:off x="3688040" y="3219619"/>
            <a:ext cx="7122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Dense</a:t>
            </a:r>
            <a:endParaRPr lang="en-IE" sz="1200" b="1" dirty="0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C673DB59-F826-4F09-AD1F-FDAB0C6BF5F4}"/>
              </a:ext>
            </a:extLst>
          </p:cNvPr>
          <p:cNvSpPr/>
          <p:nvPr/>
        </p:nvSpPr>
        <p:spPr>
          <a:xfrm>
            <a:off x="3945024" y="208602"/>
            <a:ext cx="7743825" cy="990209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Sitka Text" panose="02000505000000020004" pitchFamily="2" charset="0"/>
                <a:cs typeface="Aharoni" panose="02010803020104030203" pitchFamily="2" charset="-79"/>
              </a:rPr>
              <a:t>LSTM MODEL</a:t>
            </a:r>
            <a:endParaRPr lang="en-IE" sz="3200" b="1" dirty="0">
              <a:latin typeface="Sitka Text" panose="02000505000000020004" pitchFamily="2" charset="0"/>
              <a:cs typeface="Aharoni" panose="02010803020104030203" pitchFamily="2" charset="-79"/>
            </a:endParaRPr>
          </a:p>
        </p:txBody>
      </p:sp>
      <p:sp>
        <p:nvSpPr>
          <p:cNvPr id="109" name="Rectangle: Rounded Corners 108">
            <a:extLst>
              <a:ext uri="{FF2B5EF4-FFF2-40B4-BE49-F238E27FC236}">
                <a16:creationId xmlns:a16="http://schemas.microsoft.com/office/drawing/2014/main" id="{F8E17735-9C91-4DBC-9EAD-B5CFE969AAEC}"/>
              </a:ext>
            </a:extLst>
          </p:cNvPr>
          <p:cNvSpPr/>
          <p:nvPr/>
        </p:nvSpPr>
        <p:spPr>
          <a:xfrm>
            <a:off x="8087520" y="1497950"/>
            <a:ext cx="3698194" cy="5291880"/>
          </a:xfrm>
          <a:prstGeom prst="roundRect">
            <a:avLst>
              <a:gd name="adj" fmla="val 9455"/>
            </a:avLst>
          </a:prstGeom>
          <a:gradFill flip="none" rotWithShape="1">
            <a:gsLst>
              <a:gs pos="90000">
                <a:schemeClr val="bg1">
                  <a:lumMod val="85000"/>
                </a:schemeClr>
              </a:gs>
              <a:gs pos="0">
                <a:srgbClr val="FF965B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DD8CD838-73F0-477E-9293-C60E464FA2F0}"/>
              </a:ext>
            </a:extLst>
          </p:cNvPr>
          <p:cNvSpPr txBox="1"/>
          <p:nvPr/>
        </p:nvSpPr>
        <p:spPr>
          <a:xfrm>
            <a:off x="8145968" y="1695480"/>
            <a:ext cx="3639395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>
                    <a:lumMod val="25000"/>
                  </a:schemeClr>
                </a:solidFill>
                <a:latin typeface="Daytona" panose="020B0604030500040204" pitchFamily="34" charset="0"/>
              </a:rPr>
              <a:t>GTZAN dataset is used here for music genre classification.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>
                    <a:lumMod val="25000"/>
                  </a:schemeClr>
                </a:solidFill>
                <a:latin typeface="Daytona" panose="020B0604030500040204" pitchFamily="34" charset="0"/>
              </a:rPr>
              <a:t>There are 10 different genres in the dataset having 100 audio tracks per genre, summing up to 1000 music files.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>
                    <a:lumMod val="25000"/>
                  </a:schemeClr>
                </a:solidFill>
                <a:latin typeface="Daytona" panose="020B0604030500040204" pitchFamily="34" charset="0"/>
              </a:rPr>
              <a:t>Genres available  are Blues, Classical, Country,  Disco, HipHop, Jazz, Metal, – Popular- Reggae-Rock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>
                    <a:lumMod val="25000"/>
                  </a:schemeClr>
                </a:solidFill>
                <a:latin typeface="Daytona" panose="020B0604030500040204" pitchFamily="34" charset="0"/>
              </a:rPr>
              <a:t>Main Features- - FFT -Spectrogram- MFCCs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>
                    <a:lumMod val="25000"/>
                  </a:schemeClr>
                </a:solidFill>
                <a:latin typeface="Daytona" panose="020B0604030500040204" pitchFamily="34" charset="0"/>
              </a:rPr>
              <a:t>A sequential model with a linear stack of layers is used.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>
                    <a:lumMod val="25000"/>
                  </a:schemeClr>
                </a:solidFill>
                <a:latin typeface="Daytona" panose="020B0604030500040204" pitchFamily="34" charset="0"/>
              </a:rPr>
              <a:t>First layer is the LSTM layer with 64 units and it returns sequences to the next LSTM layer.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>
                    <a:lumMod val="25000"/>
                  </a:schemeClr>
                </a:solidFill>
                <a:latin typeface="Daytona" panose="020B0604030500040204" pitchFamily="34" charset="0"/>
              </a:rPr>
              <a:t>We have a dense layer with ‘</a:t>
            </a:r>
            <a:r>
              <a:rPr lang="en-US" sz="1200" b="1" dirty="0" err="1">
                <a:solidFill>
                  <a:schemeClr val="bg2">
                    <a:lumMod val="25000"/>
                  </a:schemeClr>
                </a:solidFill>
                <a:latin typeface="Daytona" panose="020B0604030500040204" pitchFamily="34" charset="0"/>
              </a:rPr>
              <a:t>relu</a:t>
            </a:r>
            <a:r>
              <a:rPr lang="en-US" sz="1200" b="1" dirty="0">
                <a:solidFill>
                  <a:schemeClr val="bg2">
                    <a:lumMod val="25000"/>
                  </a:schemeClr>
                </a:solidFill>
                <a:latin typeface="Daytona" panose="020B0604030500040204" pitchFamily="34" charset="0"/>
              </a:rPr>
              <a:t>’ activation followed by a dropout layer to avoid overfitting.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 err="1">
                <a:solidFill>
                  <a:schemeClr val="bg2">
                    <a:lumMod val="25000"/>
                  </a:schemeClr>
                </a:solidFill>
                <a:latin typeface="Daytona" panose="020B0604030500040204" pitchFamily="34" charset="0"/>
              </a:rPr>
              <a:t>Atlast</a:t>
            </a:r>
            <a:r>
              <a:rPr lang="en-US" sz="1200" b="1" dirty="0">
                <a:solidFill>
                  <a:schemeClr val="bg2">
                    <a:lumMod val="25000"/>
                  </a:schemeClr>
                </a:solidFill>
                <a:latin typeface="Daytona" panose="020B0604030500040204" pitchFamily="34" charset="0"/>
              </a:rPr>
              <a:t>, we have a fully connected dense layer with ‘</a:t>
            </a:r>
            <a:r>
              <a:rPr lang="en-US" sz="1200" b="1" dirty="0" err="1">
                <a:solidFill>
                  <a:schemeClr val="bg2">
                    <a:lumMod val="25000"/>
                  </a:schemeClr>
                </a:solidFill>
                <a:latin typeface="Daytona" panose="020B0604030500040204" pitchFamily="34" charset="0"/>
              </a:rPr>
              <a:t>softmax</a:t>
            </a:r>
            <a:r>
              <a:rPr lang="en-US" sz="1200" b="1" dirty="0">
                <a:solidFill>
                  <a:schemeClr val="bg2">
                    <a:lumMod val="25000"/>
                  </a:schemeClr>
                </a:solidFill>
                <a:latin typeface="Daytona" panose="020B0604030500040204" pitchFamily="34" charset="0"/>
              </a:rPr>
              <a:t>’ activation and final neurons equal to the ten different genres.</a:t>
            </a:r>
            <a:br>
              <a:rPr lang="en-US" sz="1200" b="1" dirty="0">
                <a:solidFill>
                  <a:schemeClr val="bg2">
                    <a:lumMod val="25000"/>
                  </a:schemeClr>
                </a:solidFill>
                <a:latin typeface="Daytona" panose="020B0604030500040204" pitchFamily="34" charset="0"/>
              </a:rPr>
            </a:br>
            <a:r>
              <a:rPr lang="en-US" sz="1200" b="1" dirty="0">
                <a:solidFill>
                  <a:schemeClr val="bg2">
                    <a:lumMod val="25000"/>
                  </a:schemeClr>
                </a:solidFill>
                <a:latin typeface="Daytona" panose="020B0604030500040204" pitchFamily="34" charset="0"/>
              </a:rPr>
              <a:t>The model fit over 100 epochs with batch size of 32.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>
                    <a:lumMod val="25000"/>
                  </a:schemeClr>
                </a:solidFill>
                <a:latin typeface="Daytona" panose="020B0604030500040204" pitchFamily="34" charset="0"/>
              </a:rPr>
              <a:t>The accuracy of the predicted test dataset from the model is 80%. </a:t>
            </a:r>
            <a:br>
              <a:rPr lang="en-US" sz="1200" b="1" dirty="0">
                <a:solidFill>
                  <a:srgbClr val="000066"/>
                </a:solidFill>
                <a:latin typeface="Daytona" panose="020B0604030500040204" pitchFamily="34" charset="0"/>
              </a:rPr>
            </a:br>
            <a:endParaRPr lang="en-IE" sz="1200" b="1" dirty="0">
              <a:solidFill>
                <a:srgbClr val="000066"/>
              </a:solidFill>
              <a:latin typeface="Daytona" panose="020B0604030500040204" pitchFamily="34" charset="0"/>
            </a:endParaRPr>
          </a:p>
          <a:p>
            <a:endParaRPr lang="en-IE" dirty="0"/>
          </a:p>
        </p:txBody>
      </p:sp>
      <p:pic>
        <p:nvPicPr>
          <p:cNvPr id="2" name="genre ">
            <a:hlinkClick r:id="" action="ppaction://media"/>
            <a:extLst>
              <a:ext uri="{FF2B5EF4-FFF2-40B4-BE49-F238E27FC236}">
                <a16:creationId xmlns:a16="http://schemas.microsoft.com/office/drawing/2014/main" id="{42C13328-8C52-46BD-9D21-88A44C41E4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259469" y="41316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957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970"/>
    </mc:Choice>
    <mc:Fallback xmlns="">
      <p:transition spd="slow" advClick="0" advTm="19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7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F0F047-FE3D-46F0-A7F7-7C9187CFEED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E6DEFEB-0C8A-4692-BA73-1EC8F9BBD0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90000">
                <a:srgbClr val="32F2EE">
                  <a:alpha val="57255"/>
                </a:srgbClr>
              </a:gs>
              <a:gs pos="29000">
                <a:schemeClr val="accent4">
                  <a:lumMod val="60000"/>
                  <a:lumOff val="40000"/>
                  <a:alpha val="51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544FFC9B-1D9D-4034-9FB3-87A917E7EBBA}"/>
              </a:ext>
            </a:extLst>
          </p:cNvPr>
          <p:cNvSpPr/>
          <p:nvPr/>
        </p:nvSpPr>
        <p:spPr>
          <a:xfrm>
            <a:off x="634752" y="5331047"/>
            <a:ext cx="2654424" cy="719092"/>
          </a:xfrm>
          <a:prstGeom prst="roundRect">
            <a:avLst/>
          </a:prstGeom>
          <a:solidFill>
            <a:srgbClr val="A57AF2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Agency FB" panose="020B0503020202020204" pitchFamily="34" charset="0"/>
              </a:rPr>
              <a:t>The parameters corresponding to the optimal fitness value are the parameters to be selected</a:t>
            </a:r>
            <a:endParaRPr lang="en-IE" sz="1400" b="1" dirty="0">
              <a:latin typeface="Agency FB" panose="020B0503020202020204" pitchFamily="34" charset="0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BA7E242-32B2-488F-8601-CA45744915BC}"/>
              </a:ext>
            </a:extLst>
          </p:cNvPr>
          <p:cNvSpPr/>
          <p:nvPr/>
        </p:nvSpPr>
        <p:spPr>
          <a:xfrm>
            <a:off x="648070" y="1895384"/>
            <a:ext cx="2627791" cy="526002"/>
          </a:xfrm>
          <a:prstGeom prst="roundRect">
            <a:avLst/>
          </a:prstGeom>
          <a:solidFill>
            <a:srgbClr val="A57AF2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Agency FB" panose="020B0503020202020204" pitchFamily="34" charset="0"/>
              </a:rPr>
              <a:t>Randomly generating a group  of parameters of SVM model</a:t>
            </a:r>
            <a:endParaRPr lang="en-IE" sz="1400" b="1" dirty="0">
              <a:latin typeface="Agency FB" panose="020B0503020202020204" pitchFamily="34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8982C47B-658B-4836-AF7C-F1C75BF9E3EE}"/>
              </a:ext>
            </a:extLst>
          </p:cNvPr>
          <p:cNvSpPr/>
          <p:nvPr/>
        </p:nvSpPr>
        <p:spPr>
          <a:xfrm>
            <a:off x="648069" y="2740982"/>
            <a:ext cx="2627791" cy="526002"/>
          </a:xfrm>
          <a:prstGeom prst="roundRect">
            <a:avLst/>
          </a:prstGeom>
          <a:solidFill>
            <a:srgbClr val="A57AF2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Agency FB" panose="020B0503020202020204" pitchFamily="34" charset="0"/>
              </a:rPr>
              <a:t>Calculating Fitness function values by using SVM method</a:t>
            </a:r>
            <a:endParaRPr lang="en-IE" sz="1400" b="1" dirty="0">
              <a:latin typeface="Agency FB" panose="020B0503020202020204" pitchFamily="34" charset="0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FEB5E650-155F-4A46-8EBB-9572DC787CB5}"/>
              </a:ext>
            </a:extLst>
          </p:cNvPr>
          <p:cNvSpPr/>
          <p:nvPr/>
        </p:nvSpPr>
        <p:spPr>
          <a:xfrm>
            <a:off x="3690152" y="4396672"/>
            <a:ext cx="2405848" cy="543755"/>
          </a:xfrm>
          <a:prstGeom prst="roundRect">
            <a:avLst/>
          </a:prstGeom>
          <a:solidFill>
            <a:srgbClr val="A57AF2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Agency FB" panose="020B0503020202020204" pitchFamily="34" charset="0"/>
              </a:rPr>
              <a:t>Generating new group by evolutionary  operation</a:t>
            </a:r>
            <a:endParaRPr lang="en-IE" sz="1400" b="1" dirty="0">
              <a:latin typeface="Agency FB" panose="020B0503020202020204" pitchFamily="34" charset="0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37FDDCF-2DC2-4CBB-A738-1BCD4BE54469}"/>
              </a:ext>
            </a:extLst>
          </p:cNvPr>
          <p:cNvSpPr/>
          <p:nvPr/>
        </p:nvSpPr>
        <p:spPr>
          <a:xfrm>
            <a:off x="648069" y="3584367"/>
            <a:ext cx="2627791" cy="421687"/>
          </a:xfrm>
          <a:prstGeom prst="roundRect">
            <a:avLst/>
          </a:prstGeom>
          <a:solidFill>
            <a:srgbClr val="A57AF2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Agency FB" panose="020B0503020202020204" pitchFamily="34" charset="0"/>
              </a:rPr>
              <a:t>Finding out the optimal fitness value</a:t>
            </a:r>
            <a:endParaRPr lang="en-IE" sz="1400" b="1" dirty="0">
              <a:latin typeface="Agency FB" panose="020B0503020202020204" pitchFamily="34" charset="0"/>
            </a:endParaRPr>
          </a:p>
        </p:txBody>
      </p:sp>
      <p:sp>
        <p:nvSpPr>
          <p:cNvPr id="29" name="Diamond 28">
            <a:extLst>
              <a:ext uri="{FF2B5EF4-FFF2-40B4-BE49-F238E27FC236}">
                <a16:creationId xmlns:a16="http://schemas.microsoft.com/office/drawing/2014/main" id="{2DFDB16D-0B09-4374-892C-C8EFCC3FE7C8}"/>
              </a:ext>
            </a:extLst>
          </p:cNvPr>
          <p:cNvSpPr/>
          <p:nvPr/>
        </p:nvSpPr>
        <p:spPr>
          <a:xfrm>
            <a:off x="852255" y="4223557"/>
            <a:ext cx="2219418" cy="889987"/>
          </a:xfrm>
          <a:prstGeom prst="diamond">
            <a:avLst/>
          </a:prstGeom>
          <a:solidFill>
            <a:srgbClr val="FF792F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Agency FB" panose="020B0503020202020204" pitchFamily="34" charset="0"/>
              </a:rPr>
              <a:t>Are optimization  criteria met?</a:t>
            </a:r>
            <a:endParaRPr lang="en-IE" sz="1400" b="1" dirty="0">
              <a:latin typeface="Agency FB" panose="020B0503020202020204" pitchFamily="34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6720825-C12E-4007-8B70-729379B91DB3}"/>
              </a:ext>
            </a:extLst>
          </p:cNvPr>
          <p:cNvSpPr/>
          <p:nvPr/>
        </p:nvSpPr>
        <p:spPr>
          <a:xfrm>
            <a:off x="1398232" y="1305017"/>
            <a:ext cx="1127465" cy="348448"/>
          </a:xfrm>
          <a:prstGeom prst="ellipse">
            <a:avLst/>
          </a:prstGeom>
          <a:solidFill>
            <a:srgbClr val="A57AF2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Agency FB" panose="020B0503020202020204" pitchFamily="34" charset="0"/>
              </a:rPr>
              <a:t>Start</a:t>
            </a:r>
            <a:endParaRPr lang="en-IE" sz="1600" b="1" dirty="0">
              <a:latin typeface="Agency FB" panose="020B0503020202020204" pitchFamily="34" charset="0"/>
            </a:endParaRPr>
          </a:p>
        </p:txBody>
      </p:sp>
      <p:sp>
        <p:nvSpPr>
          <p:cNvPr id="31" name="Subtitle 17">
            <a:extLst>
              <a:ext uri="{FF2B5EF4-FFF2-40B4-BE49-F238E27FC236}">
                <a16:creationId xmlns:a16="http://schemas.microsoft.com/office/drawing/2014/main" id="{E3A79B41-3E76-40F9-9EBA-611ED2ABF96C}"/>
              </a:ext>
            </a:extLst>
          </p:cNvPr>
          <p:cNvSpPr txBox="1">
            <a:spLocks/>
          </p:cNvSpPr>
          <p:nvPr/>
        </p:nvSpPr>
        <p:spPr>
          <a:xfrm>
            <a:off x="1398232" y="6352700"/>
            <a:ext cx="1127466" cy="355106"/>
          </a:xfrm>
          <a:prstGeom prst="ellipse">
            <a:avLst/>
          </a:prstGeom>
          <a:solidFill>
            <a:srgbClr val="A57AF2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>
                <a:latin typeface="Agency FB" panose="020B0503020202020204" pitchFamily="34" charset="0"/>
              </a:rPr>
              <a:t>Stop</a:t>
            </a:r>
            <a:endParaRPr lang="en-IE" sz="1600" b="1" dirty="0">
              <a:latin typeface="Agency FB" panose="020B0503020202020204" pitchFamily="34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B598009-D32C-4C71-9EA6-085CBFD4E49F}"/>
              </a:ext>
            </a:extLst>
          </p:cNvPr>
          <p:cNvCxnSpPr>
            <a:stCxn id="30" idx="4"/>
          </p:cNvCxnSpPr>
          <p:nvPr/>
        </p:nvCxnSpPr>
        <p:spPr>
          <a:xfrm flipH="1">
            <a:off x="1961964" y="1653465"/>
            <a:ext cx="1" cy="24191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66FA815-DBB5-4363-96FE-B4A76EE849F7}"/>
              </a:ext>
            </a:extLst>
          </p:cNvPr>
          <p:cNvCxnSpPr>
            <a:stCxn id="25" idx="2"/>
            <a:endCxn id="26" idx="0"/>
          </p:cNvCxnSpPr>
          <p:nvPr/>
        </p:nvCxnSpPr>
        <p:spPr>
          <a:xfrm flipH="1">
            <a:off x="1961965" y="2421386"/>
            <a:ext cx="1" cy="319596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19E3BA6-FCC6-4229-9D8A-5147B181DF4A}"/>
              </a:ext>
            </a:extLst>
          </p:cNvPr>
          <p:cNvCxnSpPr>
            <a:stCxn id="26" idx="2"/>
            <a:endCxn id="28" idx="0"/>
          </p:cNvCxnSpPr>
          <p:nvPr/>
        </p:nvCxnSpPr>
        <p:spPr>
          <a:xfrm>
            <a:off x="1961965" y="3266984"/>
            <a:ext cx="0" cy="317383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25A8272-6DB9-40DC-A9A7-1BA59E59D2EE}"/>
              </a:ext>
            </a:extLst>
          </p:cNvPr>
          <p:cNvCxnSpPr>
            <a:stCxn id="29" idx="2"/>
            <a:endCxn id="24" idx="0"/>
          </p:cNvCxnSpPr>
          <p:nvPr/>
        </p:nvCxnSpPr>
        <p:spPr>
          <a:xfrm>
            <a:off x="1961964" y="5113544"/>
            <a:ext cx="0" cy="217503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77A59A28-CF0B-47A1-AE2A-231EBF6AEAC8}"/>
              </a:ext>
            </a:extLst>
          </p:cNvPr>
          <p:cNvCxnSpPr>
            <a:stCxn id="28" idx="2"/>
            <a:endCxn id="29" idx="0"/>
          </p:cNvCxnSpPr>
          <p:nvPr/>
        </p:nvCxnSpPr>
        <p:spPr>
          <a:xfrm flipH="1">
            <a:off x="1961964" y="4006054"/>
            <a:ext cx="1" cy="217503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954A3D5-1450-44B8-9C04-E1247BE64A3A}"/>
              </a:ext>
            </a:extLst>
          </p:cNvPr>
          <p:cNvCxnSpPr>
            <a:stCxn id="24" idx="2"/>
          </p:cNvCxnSpPr>
          <p:nvPr/>
        </p:nvCxnSpPr>
        <p:spPr>
          <a:xfrm>
            <a:off x="1961964" y="6050139"/>
            <a:ext cx="0" cy="306273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6AC9372-4BB7-495C-8282-917D253A0792}"/>
              </a:ext>
            </a:extLst>
          </p:cNvPr>
          <p:cNvCxnSpPr>
            <a:stCxn id="29" idx="3"/>
            <a:endCxn id="27" idx="1"/>
          </p:cNvCxnSpPr>
          <p:nvPr/>
        </p:nvCxnSpPr>
        <p:spPr>
          <a:xfrm flipV="1">
            <a:off x="3071673" y="4668550"/>
            <a:ext cx="618479" cy="1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Connector: Elbow 38">
            <a:extLst>
              <a:ext uri="{FF2B5EF4-FFF2-40B4-BE49-F238E27FC236}">
                <a16:creationId xmlns:a16="http://schemas.microsoft.com/office/drawing/2014/main" id="{52B2B427-47AA-44F9-9EBB-2227FD5A8E28}"/>
              </a:ext>
            </a:extLst>
          </p:cNvPr>
          <p:cNvCxnSpPr>
            <a:cxnSpLocks/>
          </p:cNvCxnSpPr>
          <p:nvPr/>
        </p:nvCxnSpPr>
        <p:spPr>
          <a:xfrm rot="16200000" flipV="1">
            <a:off x="2520333" y="2022817"/>
            <a:ext cx="1814376" cy="2931110"/>
          </a:xfrm>
          <a:prstGeom prst="bentConnector2">
            <a:avLst/>
          </a:prstGeom>
          <a:ln w="412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587B7AC8-4FFE-4622-B261-F7AE62525504}"/>
              </a:ext>
            </a:extLst>
          </p:cNvPr>
          <p:cNvSpPr txBox="1"/>
          <p:nvPr/>
        </p:nvSpPr>
        <p:spPr>
          <a:xfrm>
            <a:off x="3071673" y="4395560"/>
            <a:ext cx="540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No</a:t>
            </a:r>
            <a:endParaRPr lang="en-IE" sz="1400" b="1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A0DE892-647D-450A-B8B8-DA12DD90909D}"/>
              </a:ext>
            </a:extLst>
          </p:cNvPr>
          <p:cNvSpPr txBox="1"/>
          <p:nvPr/>
        </p:nvSpPr>
        <p:spPr>
          <a:xfrm>
            <a:off x="2132860" y="4961715"/>
            <a:ext cx="7856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Yes</a:t>
            </a:r>
            <a:endParaRPr lang="en-IE" sz="1400" b="1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255BA30-DA1A-4985-A31B-EB1DE76C7D7C}"/>
              </a:ext>
            </a:extLst>
          </p:cNvPr>
          <p:cNvSpPr/>
          <p:nvPr/>
        </p:nvSpPr>
        <p:spPr>
          <a:xfrm>
            <a:off x="1264583" y="447963"/>
            <a:ext cx="863249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Sitka Text" panose="02000505000000020004" pitchFamily="2" charset="0"/>
              </a:rPr>
              <a:t>GENETIC ALGORITHM +SVM MODEL</a:t>
            </a:r>
            <a:endParaRPr lang="en-IE" sz="3600" b="1" dirty="0">
              <a:solidFill>
                <a:schemeClr val="bg1"/>
              </a:solidFill>
              <a:latin typeface="Sitka Text" panose="02000505000000020004" pitchFamily="2" charset="0"/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583225C5-705A-409A-B6E7-B107DFDCD73E}"/>
              </a:ext>
            </a:extLst>
          </p:cNvPr>
          <p:cNvSpPr/>
          <p:nvPr/>
        </p:nvSpPr>
        <p:spPr>
          <a:xfrm>
            <a:off x="6576404" y="1097160"/>
            <a:ext cx="5213464" cy="5484813"/>
          </a:xfrm>
          <a:prstGeom prst="roundRect">
            <a:avLst>
              <a:gd name="adj" fmla="val 2878"/>
            </a:avLst>
          </a:prstGeom>
          <a:gradFill flip="none" rotWithShape="1">
            <a:gsLst>
              <a:gs pos="90000">
                <a:schemeClr val="bg1">
                  <a:lumMod val="85000"/>
                </a:schemeClr>
              </a:gs>
              <a:gs pos="0">
                <a:srgbClr val="FF965B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Genetic Algorithm is the feature extraction technique which is motivated by the human genetic process of passing genes over generations.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While implementing GA for feature extraction, we are mainly using five recurring functions till we find the optimized number of features.</a:t>
            </a:r>
          </a:p>
          <a:p>
            <a:r>
              <a:rPr lang="en-US" dirty="0">
                <a:solidFill>
                  <a:schemeClr val="tx1"/>
                </a:solidFill>
              </a:rPr>
              <a:t>	1.Initial population.</a:t>
            </a:r>
          </a:p>
          <a:p>
            <a:r>
              <a:rPr lang="en-US" dirty="0">
                <a:solidFill>
                  <a:schemeClr val="tx1"/>
                </a:solidFill>
              </a:rPr>
              <a:t>	2.Fitness  function</a:t>
            </a:r>
          </a:p>
          <a:p>
            <a:r>
              <a:rPr lang="en-US" dirty="0">
                <a:solidFill>
                  <a:schemeClr val="tx1"/>
                </a:solidFill>
              </a:rPr>
              <a:t>	3.Selection</a:t>
            </a:r>
          </a:p>
          <a:p>
            <a:r>
              <a:rPr lang="en-US" dirty="0">
                <a:solidFill>
                  <a:schemeClr val="tx1"/>
                </a:solidFill>
              </a:rPr>
              <a:t>	4.Cross-over </a:t>
            </a:r>
          </a:p>
          <a:p>
            <a:r>
              <a:rPr lang="en-US" dirty="0">
                <a:solidFill>
                  <a:schemeClr val="tx1"/>
                </a:solidFill>
              </a:rPr>
              <a:t>	5.Mutation.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Using genetic algorithm, we extracted 30 useful features out of 57 features available in the audio file.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Later , we are using SVM classifier to train the model for classification, in which we attain a decent accuracy of 84%. </a:t>
            </a:r>
          </a:p>
        </p:txBody>
      </p:sp>
      <p:pic>
        <p:nvPicPr>
          <p:cNvPr id="2" name="Media_GA">
            <a:hlinkClick r:id="" action="ppaction://media"/>
            <a:extLst>
              <a:ext uri="{FF2B5EF4-FFF2-40B4-BE49-F238E27FC236}">
                <a16:creationId xmlns:a16="http://schemas.microsoft.com/office/drawing/2014/main" id="{DB0ED232-9815-4FEC-B3B9-D3C113639A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345862" y="57039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326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81"/>
    </mc:Choice>
    <mc:Fallback xmlns="">
      <p:transition spd="slow" advTm="23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0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1" objId="42"/>
        <p14:pauseEvt time="2164" objId="42"/>
        <p14:seekEvt time="2164" objId="42" seek="2114"/>
        <p14:resumeEvt time="2375" objId="42"/>
        <p14:stopEvt time="2381" objId="42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F0F047-FE3D-46F0-A7F7-7C9187CFEED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E6DEFEB-0C8A-4692-BA73-1EC8F9BBD0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90000">
                <a:srgbClr val="32F2EE">
                  <a:alpha val="57255"/>
                </a:srgbClr>
              </a:gs>
              <a:gs pos="29000">
                <a:schemeClr val="accent4">
                  <a:lumMod val="60000"/>
                  <a:lumOff val="40000"/>
                  <a:alpha val="51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D504A86-6D44-4659-BB8D-05B93ED57F53}"/>
              </a:ext>
            </a:extLst>
          </p:cNvPr>
          <p:cNvGrpSpPr/>
          <p:nvPr/>
        </p:nvGrpSpPr>
        <p:grpSpPr>
          <a:xfrm>
            <a:off x="228596" y="1229653"/>
            <a:ext cx="6219830" cy="6238864"/>
            <a:chOff x="847718" y="1152525"/>
            <a:chExt cx="6219830" cy="6238864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6FF47ED0-2EF0-4ABA-8365-86D70BA7777B}"/>
                </a:ext>
              </a:extLst>
            </p:cNvPr>
            <p:cNvGrpSpPr/>
            <p:nvPr/>
          </p:nvGrpSpPr>
          <p:grpSpPr>
            <a:xfrm>
              <a:off x="847718" y="1152525"/>
              <a:ext cx="6219830" cy="6238864"/>
              <a:chOff x="847718" y="1152525"/>
              <a:chExt cx="6219830" cy="6238864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74AEF1E5-4E0E-4732-861D-454C506971A8}"/>
                  </a:ext>
                </a:extLst>
              </p:cNvPr>
              <p:cNvGrpSpPr/>
              <p:nvPr/>
            </p:nvGrpSpPr>
            <p:grpSpPr>
              <a:xfrm>
                <a:off x="876299" y="1152525"/>
                <a:ext cx="6191249" cy="2762249"/>
                <a:chOff x="876299" y="1152525"/>
                <a:chExt cx="6191249" cy="2762249"/>
              </a:xfrm>
            </p:grpSpPr>
            <p:sp>
              <p:nvSpPr>
                <p:cNvPr id="41" name="Right Triangle 40">
                  <a:extLst>
                    <a:ext uri="{FF2B5EF4-FFF2-40B4-BE49-F238E27FC236}">
                      <a16:creationId xmlns:a16="http://schemas.microsoft.com/office/drawing/2014/main" id="{94113C00-383B-4B15-A61F-F492B599C1D8}"/>
                    </a:ext>
                  </a:extLst>
                </p:cNvPr>
                <p:cNvSpPr/>
                <p:nvPr/>
              </p:nvSpPr>
              <p:spPr>
                <a:xfrm flipV="1">
                  <a:off x="876299" y="1933574"/>
                  <a:ext cx="3514724" cy="1104901"/>
                </a:xfrm>
                <a:prstGeom prst="rtTriangle">
                  <a:avLst/>
                </a:prstGeom>
                <a:gradFill flip="none" rotWithShape="1">
                  <a:gsLst>
                    <a:gs pos="70000">
                      <a:schemeClr val="tx1"/>
                    </a:gs>
                    <a:gs pos="29000">
                      <a:schemeClr val="bg1">
                        <a:alpha val="0"/>
                      </a:schemeClr>
                    </a:gs>
                  </a:gsLst>
                  <a:lin ang="1800000" scaled="0"/>
                  <a:tileRect/>
                </a:gradFill>
                <a:ln>
                  <a:noFill/>
                </a:ln>
                <a:effectLst>
                  <a:softEdge rad="381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E" dirty="0"/>
                </a:p>
              </p:txBody>
            </p:sp>
            <p:sp>
              <p:nvSpPr>
                <p:cNvPr id="42" name="Rectangle: Top Corners Rounded 41">
                  <a:extLst>
                    <a:ext uri="{FF2B5EF4-FFF2-40B4-BE49-F238E27FC236}">
                      <a16:creationId xmlns:a16="http://schemas.microsoft.com/office/drawing/2014/main" id="{7689DD47-313E-4695-AE60-A1F345606A3F}"/>
                    </a:ext>
                  </a:extLst>
                </p:cNvPr>
                <p:cNvSpPr/>
                <p:nvPr/>
              </p:nvSpPr>
              <p:spPr>
                <a:xfrm rot="16200000">
                  <a:off x="2085976" y="-57151"/>
                  <a:ext cx="876298" cy="3295650"/>
                </a:xfrm>
                <a:prstGeom prst="round2SameRect">
                  <a:avLst>
                    <a:gd name="adj1" fmla="val 50000"/>
                    <a:gd name="adj2" fmla="val 31522"/>
                  </a:avLst>
                </a:prstGeom>
                <a:gradFill flip="none" rotWithShape="1">
                  <a:gsLst>
                    <a:gs pos="97000">
                      <a:schemeClr val="bg1"/>
                    </a:gs>
                    <a:gs pos="0">
                      <a:srgbClr val="C1C1C1"/>
                    </a:gs>
                    <a:gs pos="0">
                      <a:schemeClr val="bg1">
                        <a:lumMod val="75000"/>
                      </a:schemeClr>
                    </a:gs>
                  </a:gsLst>
                  <a:lin ang="162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E" dirty="0"/>
                </a:p>
              </p:txBody>
            </p:sp>
            <p:sp>
              <p:nvSpPr>
                <p:cNvPr id="43" name="Right Triangle 42">
                  <a:extLst>
                    <a:ext uri="{FF2B5EF4-FFF2-40B4-BE49-F238E27FC236}">
                      <a16:creationId xmlns:a16="http://schemas.microsoft.com/office/drawing/2014/main" id="{1101F432-5258-411E-9190-33B6E1F82653}"/>
                    </a:ext>
                  </a:extLst>
                </p:cNvPr>
                <p:cNvSpPr/>
                <p:nvPr/>
              </p:nvSpPr>
              <p:spPr>
                <a:xfrm flipH="1" flipV="1">
                  <a:off x="3552824" y="2809873"/>
                  <a:ext cx="3514724" cy="1104901"/>
                </a:xfrm>
                <a:prstGeom prst="rtTriangle">
                  <a:avLst/>
                </a:prstGeom>
                <a:gradFill flip="none" rotWithShape="1">
                  <a:gsLst>
                    <a:gs pos="72000">
                      <a:schemeClr val="tx1"/>
                    </a:gs>
                    <a:gs pos="29000">
                      <a:schemeClr val="bg1">
                        <a:alpha val="0"/>
                      </a:schemeClr>
                    </a:gs>
                  </a:gsLst>
                  <a:lin ang="1800000" scaled="0"/>
                  <a:tileRect/>
                </a:gradFill>
                <a:ln>
                  <a:noFill/>
                </a:ln>
                <a:effectLst>
                  <a:softEdge rad="381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E" dirty="0"/>
                </a:p>
              </p:txBody>
            </p:sp>
            <p:sp>
              <p:nvSpPr>
                <p:cNvPr id="44" name="Rectangle: Top Corners Rounded 43">
                  <a:extLst>
                    <a:ext uri="{FF2B5EF4-FFF2-40B4-BE49-F238E27FC236}">
                      <a16:creationId xmlns:a16="http://schemas.microsoft.com/office/drawing/2014/main" id="{1F464540-53AD-431E-9960-3521CA40D2C3}"/>
                    </a:ext>
                  </a:extLst>
                </p:cNvPr>
                <p:cNvSpPr/>
                <p:nvPr/>
              </p:nvSpPr>
              <p:spPr>
                <a:xfrm rot="5400000" flipH="1">
                  <a:off x="4981573" y="819148"/>
                  <a:ext cx="876298" cy="3295650"/>
                </a:xfrm>
                <a:prstGeom prst="round2SameRect">
                  <a:avLst>
                    <a:gd name="adj1" fmla="val 50000"/>
                    <a:gd name="adj2" fmla="val 31522"/>
                  </a:avLst>
                </a:prstGeom>
                <a:gradFill flip="none" rotWithShape="1">
                  <a:gsLst>
                    <a:gs pos="90000">
                      <a:srgbClr val="F8F8F8"/>
                    </a:gs>
                    <a:gs pos="0">
                      <a:srgbClr val="C1C1C1"/>
                    </a:gs>
                    <a:gs pos="66000">
                      <a:schemeClr val="bg1"/>
                    </a:gs>
                  </a:gsLst>
                  <a:lin ang="162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E" dirty="0"/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FDDE1307-F940-4C14-A11B-7B0D13AE4A16}"/>
                  </a:ext>
                </a:extLst>
              </p:cNvPr>
              <p:cNvGrpSpPr/>
              <p:nvPr/>
            </p:nvGrpSpPr>
            <p:grpSpPr>
              <a:xfrm>
                <a:off x="847718" y="4629140"/>
                <a:ext cx="6191249" cy="2762249"/>
                <a:chOff x="876299" y="1152525"/>
                <a:chExt cx="6191249" cy="2762249"/>
              </a:xfrm>
            </p:grpSpPr>
            <p:sp>
              <p:nvSpPr>
                <p:cNvPr id="37" name="Right Triangle 36">
                  <a:extLst>
                    <a:ext uri="{FF2B5EF4-FFF2-40B4-BE49-F238E27FC236}">
                      <a16:creationId xmlns:a16="http://schemas.microsoft.com/office/drawing/2014/main" id="{79A35BDA-3A01-4ADA-8A99-113CCDB5EE30}"/>
                    </a:ext>
                  </a:extLst>
                </p:cNvPr>
                <p:cNvSpPr/>
                <p:nvPr/>
              </p:nvSpPr>
              <p:spPr>
                <a:xfrm flipV="1">
                  <a:off x="876299" y="1933574"/>
                  <a:ext cx="3514724" cy="1104901"/>
                </a:xfrm>
                <a:prstGeom prst="rtTriangle">
                  <a:avLst/>
                </a:prstGeom>
                <a:gradFill flip="none" rotWithShape="1">
                  <a:gsLst>
                    <a:gs pos="63000">
                      <a:schemeClr val="tx1"/>
                    </a:gs>
                    <a:gs pos="29000">
                      <a:schemeClr val="bg1">
                        <a:alpha val="0"/>
                      </a:schemeClr>
                    </a:gs>
                  </a:gsLst>
                  <a:lin ang="1800000" scaled="0"/>
                  <a:tileRect/>
                </a:gradFill>
                <a:ln>
                  <a:noFill/>
                </a:ln>
                <a:effectLst>
                  <a:softEdge rad="381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E" dirty="0"/>
                </a:p>
              </p:txBody>
            </p:sp>
            <p:sp>
              <p:nvSpPr>
                <p:cNvPr id="38" name="Rectangle: Top Corners Rounded 37">
                  <a:extLst>
                    <a:ext uri="{FF2B5EF4-FFF2-40B4-BE49-F238E27FC236}">
                      <a16:creationId xmlns:a16="http://schemas.microsoft.com/office/drawing/2014/main" id="{91DAE0C3-38B0-4355-8ECE-A902828C1CD4}"/>
                    </a:ext>
                  </a:extLst>
                </p:cNvPr>
                <p:cNvSpPr/>
                <p:nvPr/>
              </p:nvSpPr>
              <p:spPr>
                <a:xfrm rot="16200000">
                  <a:off x="2085976" y="-57151"/>
                  <a:ext cx="876298" cy="3295650"/>
                </a:xfrm>
                <a:prstGeom prst="round2SameRect">
                  <a:avLst>
                    <a:gd name="adj1" fmla="val 50000"/>
                    <a:gd name="adj2" fmla="val 31522"/>
                  </a:avLst>
                </a:prstGeom>
                <a:gradFill flip="none" rotWithShape="1">
                  <a:gsLst>
                    <a:gs pos="90000">
                      <a:srgbClr val="F8F8F8"/>
                    </a:gs>
                    <a:gs pos="0">
                      <a:srgbClr val="C1C1C1"/>
                    </a:gs>
                    <a:gs pos="65000">
                      <a:srgbClr val="F8F8F8"/>
                    </a:gs>
                  </a:gsLst>
                  <a:lin ang="162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E" dirty="0"/>
                </a:p>
              </p:txBody>
            </p:sp>
            <p:sp>
              <p:nvSpPr>
                <p:cNvPr id="39" name="Right Triangle 38">
                  <a:extLst>
                    <a:ext uri="{FF2B5EF4-FFF2-40B4-BE49-F238E27FC236}">
                      <a16:creationId xmlns:a16="http://schemas.microsoft.com/office/drawing/2014/main" id="{EE08F390-5CF9-4EBD-9AE4-42EB2F677340}"/>
                    </a:ext>
                  </a:extLst>
                </p:cNvPr>
                <p:cNvSpPr/>
                <p:nvPr/>
              </p:nvSpPr>
              <p:spPr>
                <a:xfrm flipH="1" flipV="1">
                  <a:off x="3552824" y="2809873"/>
                  <a:ext cx="3514724" cy="1104901"/>
                </a:xfrm>
                <a:prstGeom prst="rtTriangle">
                  <a:avLst/>
                </a:prstGeom>
                <a:gradFill flip="none" rotWithShape="1">
                  <a:gsLst>
                    <a:gs pos="70000">
                      <a:schemeClr val="tx1"/>
                    </a:gs>
                    <a:gs pos="29000">
                      <a:schemeClr val="bg1">
                        <a:alpha val="0"/>
                      </a:schemeClr>
                    </a:gs>
                  </a:gsLst>
                  <a:lin ang="1800000" scaled="0"/>
                  <a:tileRect/>
                </a:gradFill>
                <a:ln>
                  <a:noFill/>
                </a:ln>
                <a:effectLst>
                  <a:softEdge rad="381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E" dirty="0"/>
                </a:p>
              </p:txBody>
            </p:sp>
            <p:sp>
              <p:nvSpPr>
                <p:cNvPr id="40" name="Rectangle: Top Corners Rounded 39">
                  <a:extLst>
                    <a:ext uri="{FF2B5EF4-FFF2-40B4-BE49-F238E27FC236}">
                      <a16:creationId xmlns:a16="http://schemas.microsoft.com/office/drawing/2014/main" id="{89B59F53-FA85-49F6-A616-CC4C07A26471}"/>
                    </a:ext>
                  </a:extLst>
                </p:cNvPr>
                <p:cNvSpPr/>
                <p:nvPr/>
              </p:nvSpPr>
              <p:spPr>
                <a:xfrm rot="5400000" flipH="1">
                  <a:off x="4981573" y="819148"/>
                  <a:ext cx="876298" cy="3295650"/>
                </a:xfrm>
                <a:prstGeom prst="round2SameRect">
                  <a:avLst>
                    <a:gd name="adj1" fmla="val 50000"/>
                    <a:gd name="adj2" fmla="val 31522"/>
                  </a:avLst>
                </a:prstGeom>
                <a:gradFill flip="none" rotWithShape="1">
                  <a:gsLst>
                    <a:gs pos="90000">
                      <a:srgbClr val="F8F8F8"/>
                    </a:gs>
                    <a:gs pos="0">
                      <a:schemeClr val="bg1">
                        <a:lumMod val="75000"/>
                      </a:schemeClr>
                    </a:gs>
                    <a:gs pos="66000">
                      <a:schemeClr val="bg1"/>
                    </a:gs>
                  </a:gsLst>
                  <a:lin ang="162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E" dirty="0"/>
                </a:p>
              </p:txBody>
            </p: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99D6C48A-2915-45C5-B3A3-E3CE065CB4C2}"/>
                  </a:ext>
                </a:extLst>
              </p:cNvPr>
              <p:cNvGrpSpPr/>
              <p:nvPr/>
            </p:nvGrpSpPr>
            <p:grpSpPr>
              <a:xfrm>
                <a:off x="847719" y="2876543"/>
                <a:ext cx="6191249" cy="2762249"/>
                <a:chOff x="876299" y="1152525"/>
                <a:chExt cx="6191249" cy="2762249"/>
              </a:xfrm>
            </p:grpSpPr>
            <p:sp>
              <p:nvSpPr>
                <p:cNvPr id="33" name="Right Triangle 32">
                  <a:extLst>
                    <a:ext uri="{FF2B5EF4-FFF2-40B4-BE49-F238E27FC236}">
                      <a16:creationId xmlns:a16="http://schemas.microsoft.com/office/drawing/2014/main" id="{2A76D19F-2D01-4F3B-96DD-64355EF358B8}"/>
                    </a:ext>
                  </a:extLst>
                </p:cNvPr>
                <p:cNvSpPr/>
                <p:nvPr/>
              </p:nvSpPr>
              <p:spPr>
                <a:xfrm flipV="1">
                  <a:off x="876299" y="1933574"/>
                  <a:ext cx="3514724" cy="1104901"/>
                </a:xfrm>
                <a:prstGeom prst="rtTriangle">
                  <a:avLst/>
                </a:prstGeom>
                <a:gradFill flip="none" rotWithShape="1">
                  <a:gsLst>
                    <a:gs pos="65000">
                      <a:schemeClr val="tx1"/>
                    </a:gs>
                    <a:gs pos="29000">
                      <a:schemeClr val="bg1">
                        <a:alpha val="0"/>
                      </a:schemeClr>
                    </a:gs>
                  </a:gsLst>
                  <a:lin ang="1800000" scaled="0"/>
                  <a:tileRect/>
                </a:gradFill>
                <a:ln>
                  <a:noFill/>
                </a:ln>
                <a:effectLst>
                  <a:softEdge rad="381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E" dirty="0"/>
                </a:p>
              </p:txBody>
            </p:sp>
            <p:sp>
              <p:nvSpPr>
                <p:cNvPr id="34" name="Rectangle: Top Corners Rounded 33">
                  <a:extLst>
                    <a:ext uri="{FF2B5EF4-FFF2-40B4-BE49-F238E27FC236}">
                      <a16:creationId xmlns:a16="http://schemas.microsoft.com/office/drawing/2014/main" id="{6BE33852-AF69-4CD5-AF0D-12E73D3FF087}"/>
                    </a:ext>
                  </a:extLst>
                </p:cNvPr>
                <p:cNvSpPr/>
                <p:nvPr/>
              </p:nvSpPr>
              <p:spPr>
                <a:xfrm rot="16200000">
                  <a:off x="2085976" y="-57151"/>
                  <a:ext cx="876298" cy="3295650"/>
                </a:xfrm>
                <a:prstGeom prst="round2SameRect">
                  <a:avLst>
                    <a:gd name="adj1" fmla="val 50000"/>
                    <a:gd name="adj2" fmla="val 31522"/>
                  </a:avLst>
                </a:prstGeom>
                <a:gradFill flip="none" rotWithShape="1">
                  <a:gsLst>
                    <a:gs pos="90000">
                      <a:srgbClr val="F8F8F8"/>
                    </a:gs>
                    <a:gs pos="0">
                      <a:srgbClr val="C1C1C1"/>
                    </a:gs>
                    <a:gs pos="63000">
                      <a:srgbClr val="F8F8F8"/>
                    </a:gs>
                  </a:gsLst>
                  <a:lin ang="162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E" dirty="0"/>
                </a:p>
              </p:txBody>
            </p:sp>
            <p:sp>
              <p:nvSpPr>
                <p:cNvPr id="35" name="Right Triangle 34">
                  <a:extLst>
                    <a:ext uri="{FF2B5EF4-FFF2-40B4-BE49-F238E27FC236}">
                      <a16:creationId xmlns:a16="http://schemas.microsoft.com/office/drawing/2014/main" id="{D036642F-ECF9-47FA-8D4C-01742F0F1EF2}"/>
                    </a:ext>
                  </a:extLst>
                </p:cNvPr>
                <p:cNvSpPr/>
                <p:nvPr/>
              </p:nvSpPr>
              <p:spPr>
                <a:xfrm flipH="1" flipV="1">
                  <a:off x="3552824" y="2809873"/>
                  <a:ext cx="3514724" cy="1104901"/>
                </a:xfrm>
                <a:prstGeom prst="rtTriangle">
                  <a:avLst/>
                </a:prstGeom>
                <a:gradFill flip="none" rotWithShape="1">
                  <a:gsLst>
                    <a:gs pos="71000">
                      <a:schemeClr val="tx1"/>
                    </a:gs>
                    <a:gs pos="29000">
                      <a:schemeClr val="bg1">
                        <a:alpha val="0"/>
                      </a:schemeClr>
                    </a:gs>
                  </a:gsLst>
                  <a:lin ang="1800000" scaled="0"/>
                  <a:tileRect/>
                </a:gradFill>
                <a:ln>
                  <a:noFill/>
                </a:ln>
                <a:effectLst>
                  <a:softEdge rad="381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E" dirty="0"/>
                </a:p>
              </p:txBody>
            </p:sp>
            <p:sp>
              <p:nvSpPr>
                <p:cNvPr id="36" name="Rectangle: Top Corners Rounded 35">
                  <a:extLst>
                    <a:ext uri="{FF2B5EF4-FFF2-40B4-BE49-F238E27FC236}">
                      <a16:creationId xmlns:a16="http://schemas.microsoft.com/office/drawing/2014/main" id="{8F8300B6-916E-4901-B1CE-18B36D18638A}"/>
                    </a:ext>
                  </a:extLst>
                </p:cNvPr>
                <p:cNvSpPr/>
                <p:nvPr/>
              </p:nvSpPr>
              <p:spPr>
                <a:xfrm rot="5400000" flipH="1">
                  <a:off x="4981573" y="819148"/>
                  <a:ext cx="876298" cy="3295650"/>
                </a:xfrm>
                <a:prstGeom prst="round2SameRect">
                  <a:avLst>
                    <a:gd name="adj1" fmla="val 50000"/>
                    <a:gd name="adj2" fmla="val 31522"/>
                  </a:avLst>
                </a:prstGeom>
                <a:gradFill flip="none" rotWithShape="1">
                  <a:gsLst>
                    <a:gs pos="90000">
                      <a:srgbClr val="F8F8F8"/>
                    </a:gs>
                    <a:gs pos="0">
                      <a:schemeClr val="bg1">
                        <a:lumMod val="75000"/>
                      </a:schemeClr>
                    </a:gs>
                    <a:gs pos="69000">
                      <a:schemeClr val="bg1"/>
                    </a:gs>
                  </a:gsLst>
                  <a:lin ang="162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E" dirty="0"/>
                </a:p>
              </p:txBody>
            </p:sp>
          </p:grpSp>
        </p:grp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9E6D4009-C544-4724-AECC-F55AE8997D43}"/>
                </a:ext>
              </a:extLst>
            </p:cNvPr>
            <p:cNvSpPr/>
            <p:nvPr/>
          </p:nvSpPr>
          <p:spPr>
            <a:xfrm>
              <a:off x="981075" y="1219207"/>
              <a:ext cx="685800" cy="71436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E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5977D60-EC9D-436F-80E4-4B0FA82A5A61}"/>
                </a:ext>
              </a:extLst>
            </p:cNvPr>
            <p:cNvSpPr/>
            <p:nvPr/>
          </p:nvSpPr>
          <p:spPr>
            <a:xfrm>
              <a:off x="6248400" y="2109790"/>
              <a:ext cx="685800" cy="714366"/>
            </a:xfrm>
            <a:prstGeom prst="ellipse">
              <a:avLst/>
            </a:prstGeom>
            <a:solidFill>
              <a:srgbClr val="FFCC00"/>
            </a:solidFill>
            <a:ln>
              <a:noFill/>
            </a:ln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E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4088FF7-EEB0-478D-8904-454CE463533E}"/>
                </a:ext>
              </a:extLst>
            </p:cNvPr>
            <p:cNvSpPr/>
            <p:nvPr/>
          </p:nvSpPr>
          <p:spPr>
            <a:xfrm>
              <a:off x="981075" y="2957508"/>
              <a:ext cx="685800" cy="71436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E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7F04DC1-D20B-4162-B2D9-31AA0EC05626}"/>
                </a:ext>
              </a:extLst>
            </p:cNvPr>
            <p:cNvSpPr/>
            <p:nvPr/>
          </p:nvSpPr>
          <p:spPr>
            <a:xfrm>
              <a:off x="6248392" y="3845716"/>
              <a:ext cx="685800" cy="714366"/>
            </a:xfrm>
            <a:prstGeom prst="ellipse">
              <a:avLst/>
            </a:prstGeom>
            <a:solidFill>
              <a:srgbClr val="D37EEE"/>
            </a:solidFill>
            <a:ln>
              <a:solidFill>
                <a:schemeClr val="bg1"/>
              </a:solidFill>
            </a:ln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E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6124424-9170-4601-AB6E-9C0056ABEC25}"/>
                </a:ext>
              </a:extLst>
            </p:cNvPr>
            <p:cNvSpPr/>
            <p:nvPr/>
          </p:nvSpPr>
          <p:spPr>
            <a:xfrm>
              <a:off x="971544" y="4710106"/>
              <a:ext cx="685800" cy="714366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E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DF63F4F-66E5-434C-85CD-E07B3C5E8251}"/>
                </a:ext>
              </a:extLst>
            </p:cNvPr>
            <p:cNvSpPr/>
            <p:nvPr/>
          </p:nvSpPr>
          <p:spPr>
            <a:xfrm>
              <a:off x="6248392" y="5595927"/>
              <a:ext cx="685800" cy="714366"/>
            </a:xfrm>
            <a:prstGeom prst="ellipse">
              <a:avLst/>
            </a:prstGeom>
            <a:solidFill>
              <a:srgbClr val="000066"/>
            </a:solidFill>
            <a:ln>
              <a:noFill/>
            </a:ln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E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2BDF381-DEA6-4804-AD81-B629441A9E27}"/>
              </a:ext>
            </a:extLst>
          </p:cNvPr>
          <p:cNvSpPr txBox="1"/>
          <p:nvPr/>
        </p:nvSpPr>
        <p:spPr>
          <a:xfrm>
            <a:off x="2638417" y="216454"/>
            <a:ext cx="62769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Sitka Text" panose="02000505000000020004" pitchFamily="2" charset="0"/>
              </a:rPr>
              <a:t>XGBOOST</a:t>
            </a:r>
            <a:r>
              <a:rPr lang="en-US" sz="4000" b="1" dirty="0">
                <a:latin typeface="Sitka Text" panose="02000505000000020004" pitchFamily="2" charset="0"/>
              </a:rPr>
              <a:t> </a:t>
            </a:r>
            <a:r>
              <a:rPr lang="en-US" sz="4000" b="1" dirty="0">
                <a:solidFill>
                  <a:schemeClr val="bg1"/>
                </a:solidFill>
                <a:latin typeface="Sitka Text" panose="02000505000000020004" pitchFamily="2" charset="0"/>
              </a:rPr>
              <a:t>CLASSIFIER</a:t>
            </a:r>
            <a:endParaRPr lang="en-IE" sz="4000" b="1" dirty="0">
              <a:solidFill>
                <a:schemeClr val="bg1"/>
              </a:solidFill>
              <a:latin typeface="Sitka Text" panose="02000505000000020004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958F60-ACAB-4202-BEE6-14E0A20A4DB4}"/>
              </a:ext>
            </a:extLst>
          </p:cNvPr>
          <p:cNvSpPr txBox="1"/>
          <p:nvPr/>
        </p:nvSpPr>
        <p:spPr>
          <a:xfrm>
            <a:off x="1076335" y="3029642"/>
            <a:ext cx="2438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Cache awareness and out-of-core computing</a:t>
            </a:r>
            <a:endParaRPr lang="en-IE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2B72C42-D81F-4041-8677-A85E80A15F22}"/>
              </a:ext>
            </a:extLst>
          </p:cNvPr>
          <p:cNvSpPr txBox="1"/>
          <p:nvPr/>
        </p:nvSpPr>
        <p:spPr>
          <a:xfrm>
            <a:off x="3502815" y="3934744"/>
            <a:ext cx="2438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Regularization  for avoiding overfitting</a:t>
            </a:r>
            <a:endParaRPr lang="en-IE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1379375-E07A-4C7E-9D33-B41C549091AA}"/>
              </a:ext>
            </a:extLst>
          </p:cNvPr>
          <p:cNvSpPr txBox="1"/>
          <p:nvPr/>
        </p:nvSpPr>
        <p:spPr>
          <a:xfrm>
            <a:off x="3309934" y="2193278"/>
            <a:ext cx="2438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Tree pruning using depth-first approach</a:t>
            </a:r>
            <a:endParaRPr lang="en-IE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6DAF3B9-05A4-46AE-876C-D37BBC165CD1}"/>
              </a:ext>
            </a:extLst>
          </p:cNvPr>
          <p:cNvSpPr txBox="1"/>
          <p:nvPr/>
        </p:nvSpPr>
        <p:spPr>
          <a:xfrm>
            <a:off x="1104906" y="1344120"/>
            <a:ext cx="2438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Parallelized tree building</a:t>
            </a:r>
            <a:endParaRPr lang="en-IE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72359D0-8E2F-42B5-BF04-2E9CFF12A240}"/>
              </a:ext>
            </a:extLst>
          </p:cNvPr>
          <p:cNvSpPr txBox="1"/>
          <p:nvPr/>
        </p:nvSpPr>
        <p:spPr>
          <a:xfrm>
            <a:off x="1085853" y="4802883"/>
            <a:ext cx="2438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Efficient handling of missing data</a:t>
            </a:r>
            <a:endParaRPr lang="en-IE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302576F-6DF4-4EFF-95D3-606CACE91FAD}"/>
              </a:ext>
            </a:extLst>
          </p:cNvPr>
          <p:cNvSpPr txBox="1"/>
          <p:nvPr/>
        </p:nvSpPr>
        <p:spPr>
          <a:xfrm>
            <a:off x="3238500" y="5687341"/>
            <a:ext cx="27812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In-built cross-validation</a:t>
            </a:r>
          </a:p>
          <a:p>
            <a:r>
              <a:rPr lang="en-US" dirty="0"/>
              <a:t>capability</a:t>
            </a:r>
            <a:endParaRPr lang="en-IE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FD2DE28C-6F92-4783-BC03-FD68C8328C71}"/>
              </a:ext>
            </a:extLst>
          </p:cNvPr>
          <p:cNvSpPr txBox="1"/>
          <p:nvPr/>
        </p:nvSpPr>
        <p:spPr>
          <a:xfrm>
            <a:off x="485783" y="1385444"/>
            <a:ext cx="342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1</a:t>
            </a:r>
            <a:endParaRPr lang="en-IE" sz="3200" dirty="0">
              <a:solidFill>
                <a:schemeClr val="bg1"/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4436CF0-CE16-4999-A0BA-BC1938172951}"/>
              </a:ext>
            </a:extLst>
          </p:cNvPr>
          <p:cNvSpPr txBox="1"/>
          <p:nvPr/>
        </p:nvSpPr>
        <p:spPr>
          <a:xfrm>
            <a:off x="5769765" y="2276484"/>
            <a:ext cx="342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2</a:t>
            </a:r>
            <a:endParaRPr lang="en-IE" sz="3200" dirty="0">
              <a:solidFill>
                <a:schemeClr val="bg1"/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2045083-C758-42D1-BE0D-D2BC8C41F8B6}"/>
              </a:ext>
            </a:extLst>
          </p:cNvPr>
          <p:cNvSpPr txBox="1"/>
          <p:nvPr/>
        </p:nvSpPr>
        <p:spPr>
          <a:xfrm>
            <a:off x="485783" y="3134612"/>
            <a:ext cx="371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3</a:t>
            </a:r>
            <a:endParaRPr lang="en-IE" sz="3200" dirty="0">
              <a:solidFill>
                <a:schemeClr val="bg1"/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611B56F4-AECF-48B9-A0DC-B620C0171BDF}"/>
              </a:ext>
            </a:extLst>
          </p:cNvPr>
          <p:cNvSpPr txBox="1"/>
          <p:nvPr/>
        </p:nvSpPr>
        <p:spPr>
          <a:xfrm>
            <a:off x="485783" y="4862059"/>
            <a:ext cx="3048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5</a:t>
            </a:r>
            <a:endParaRPr lang="en-IE" sz="3200" dirty="0">
              <a:solidFill>
                <a:schemeClr val="bg1"/>
              </a:solidFill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63C9E830-E678-4908-A407-AAEADFD10D22}"/>
              </a:ext>
            </a:extLst>
          </p:cNvPr>
          <p:cNvSpPr txBox="1"/>
          <p:nvPr/>
        </p:nvSpPr>
        <p:spPr>
          <a:xfrm>
            <a:off x="5748328" y="3977683"/>
            <a:ext cx="342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4</a:t>
            </a:r>
            <a:endParaRPr lang="en-IE" sz="3200" dirty="0">
              <a:solidFill>
                <a:schemeClr val="bg1"/>
              </a:solidFill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772A5E1-24BB-4F42-ADC6-B15DB67306D0}"/>
              </a:ext>
            </a:extLst>
          </p:cNvPr>
          <p:cNvSpPr txBox="1"/>
          <p:nvPr/>
        </p:nvSpPr>
        <p:spPr>
          <a:xfrm>
            <a:off x="5769765" y="5745864"/>
            <a:ext cx="342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6</a:t>
            </a:r>
            <a:endParaRPr lang="en-IE" sz="3200" dirty="0">
              <a:solidFill>
                <a:schemeClr val="bg1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0083BA6A-E95C-437C-ADDA-173C748AF15A}"/>
              </a:ext>
            </a:extLst>
          </p:cNvPr>
          <p:cNvSpPr txBox="1"/>
          <p:nvPr/>
        </p:nvSpPr>
        <p:spPr>
          <a:xfrm>
            <a:off x="6791324" y="974432"/>
            <a:ext cx="5200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dirty="0"/>
            </a:br>
            <a:endParaRPr lang="en-IE" dirty="0"/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5610D497-BA4E-4867-886F-D730466B0753}"/>
              </a:ext>
            </a:extLst>
          </p:cNvPr>
          <p:cNvSpPr/>
          <p:nvPr/>
        </p:nvSpPr>
        <p:spPr>
          <a:xfrm>
            <a:off x="6896100" y="1344120"/>
            <a:ext cx="4810117" cy="5297426"/>
          </a:xfrm>
          <a:prstGeom prst="roundRect">
            <a:avLst>
              <a:gd name="adj" fmla="val 6766"/>
            </a:avLst>
          </a:prstGeom>
          <a:gradFill flip="none" rotWithShape="1">
            <a:gsLst>
              <a:gs pos="90000">
                <a:schemeClr val="bg1">
                  <a:lumMod val="75000"/>
                </a:schemeClr>
              </a:gs>
              <a:gs pos="29000">
                <a:schemeClr val="bg1">
                  <a:lumMod val="9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XGBoost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is an optimized version of Gradient Boosting algorithm that shows improved scalability, accuracy, computational speed and overall model performance.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dataset is subjected to data preprocessing.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importance of a feature is determined based on the Permutation Importance.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top 30 features are used to train a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XGBoost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classifier model.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 hyperparameter tuning, we choose an initial learning rate and determine the optimum number of trees.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accuracy obtained for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XGBoost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is 88.4%.</a:t>
            </a:r>
          </a:p>
          <a:p>
            <a:pPr algn="ctr"/>
            <a:endParaRPr lang="en-IE" dirty="0"/>
          </a:p>
        </p:txBody>
      </p:sp>
      <p:pic>
        <p:nvPicPr>
          <p:cNvPr id="4" name="Media_XGBoost">
            <a:hlinkClick r:id="" action="ppaction://media"/>
            <a:extLst>
              <a:ext uri="{FF2B5EF4-FFF2-40B4-BE49-F238E27FC236}">
                <a16:creationId xmlns:a16="http://schemas.microsoft.com/office/drawing/2014/main" id="{BD98826F-0485-4607-9093-8552CDDFA8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491476" y="33771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321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5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75066" y="4216485"/>
            <a:ext cx="4219196" cy="26415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F0F047-FE3D-46F0-A7F7-7C9187CFEED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E6DEFEB-0C8A-4692-BA73-1EC8F9BBD0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90000">
                <a:srgbClr val="32F2EE">
                  <a:alpha val="57255"/>
                </a:srgbClr>
              </a:gs>
              <a:gs pos="29000">
                <a:schemeClr val="accent4">
                  <a:lumMod val="60000"/>
                  <a:lumOff val="40000"/>
                  <a:alpha val="51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7930A4-2276-4A61-8EA8-E9C5C7F997A5}"/>
              </a:ext>
            </a:extLst>
          </p:cNvPr>
          <p:cNvSpPr txBox="1"/>
          <p:nvPr/>
        </p:nvSpPr>
        <p:spPr>
          <a:xfrm>
            <a:off x="3008709" y="333554"/>
            <a:ext cx="9001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  <a:latin typeface="Sitka Text" panose="02000505000000020004" pitchFamily="2" charset="0"/>
              </a:rPr>
              <a:t>COMPARATIVE ANALYSIS</a:t>
            </a:r>
            <a:endParaRPr lang="en-IE" sz="4000" dirty="0">
              <a:solidFill>
                <a:schemeClr val="bg1"/>
              </a:solidFill>
              <a:latin typeface="Sitka Text" panose="02000505000000020004" pitchFamily="2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491901A-060F-4CDE-9034-437894DD0C19}"/>
              </a:ext>
            </a:extLst>
          </p:cNvPr>
          <p:cNvGrpSpPr/>
          <p:nvPr/>
        </p:nvGrpSpPr>
        <p:grpSpPr>
          <a:xfrm>
            <a:off x="5441900" y="4216485"/>
            <a:ext cx="3454007" cy="1829736"/>
            <a:chOff x="5957886" y="1282785"/>
            <a:chExt cx="3454007" cy="1829736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1A5C322-057E-4FA4-926A-C2633DBA7C78}"/>
                </a:ext>
              </a:extLst>
            </p:cNvPr>
            <p:cNvGrpSpPr/>
            <p:nvPr/>
          </p:nvGrpSpPr>
          <p:grpSpPr>
            <a:xfrm>
              <a:off x="6063483" y="1526770"/>
              <a:ext cx="3121818" cy="1247766"/>
              <a:chOff x="5948363" y="1495423"/>
              <a:chExt cx="3121818" cy="1247766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242D22F9-B1D4-4DA6-96C2-CB7BEB72AF21}"/>
                  </a:ext>
                </a:extLst>
              </p:cNvPr>
              <p:cNvGrpSpPr/>
              <p:nvPr/>
            </p:nvGrpSpPr>
            <p:grpSpPr>
              <a:xfrm>
                <a:off x="5948363" y="1495423"/>
                <a:ext cx="3121818" cy="1247766"/>
                <a:chOff x="5948363" y="1495423"/>
                <a:chExt cx="3121818" cy="1247766"/>
              </a:xfrm>
            </p:grpSpPr>
            <p:sp>
              <p:nvSpPr>
                <p:cNvPr id="10" name="Freeform: Shape 9">
                  <a:extLst>
                    <a:ext uri="{FF2B5EF4-FFF2-40B4-BE49-F238E27FC236}">
                      <a16:creationId xmlns:a16="http://schemas.microsoft.com/office/drawing/2014/main" id="{084CADE7-6DD9-436C-AB5D-FE8521068787}"/>
                    </a:ext>
                  </a:extLst>
                </p:cNvPr>
                <p:cNvSpPr/>
                <p:nvPr/>
              </p:nvSpPr>
              <p:spPr>
                <a:xfrm>
                  <a:off x="5948363" y="1495424"/>
                  <a:ext cx="1176337" cy="623883"/>
                </a:xfrm>
                <a:custGeom>
                  <a:avLst/>
                  <a:gdLst>
                    <a:gd name="connsiteX0" fmla="*/ 1118143 w 2236286"/>
                    <a:gd name="connsiteY0" fmla="*/ 0 h 1019175"/>
                    <a:gd name="connsiteX1" fmla="*/ 2214593 w 2236286"/>
                    <a:gd name="connsiteY1" fmla="*/ 821381 h 1019175"/>
                    <a:gd name="connsiteX2" fmla="*/ 2236286 w 2236286"/>
                    <a:gd name="connsiteY2" fmla="*/ 1019175 h 1019175"/>
                    <a:gd name="connsiteX3" fmla="*/ 1875783 w 2236286"/>
                    <a:gd name="connsiteY3" fmla="*/ 1019175 h 1019175"/>
                    <a:gd name="connsiteX4" fmla="*/ 1861458 w 2236286"/>
                    <a:gd name="connsiteY4" fmla="*/ 894026 h 1019175"/>
                    <a:gd name="connsiteX5" fmla="*/ 1118142 w 2236286"/>
                    <a:gd name="connsiteY5" fmla="*/ 360456 h 1019175"/>
                    <a:gd name="connsiteX6" fmla="*/ 374826 w 2236286"/>
                    <a:gd name="connsiteY6" fmla="*/ 894026 h 1019175"/>
                    <a:gd name="connsiteX7" fmla="*/ 360502 w 2236286"/>
                    <a:gd name="connsiteY7" fmla="*/ 1019175 h 1019175"/>
                    <a:gd name="connsiteX8" fmla="*/ 0 w 2236286"/>
                    <a:gd name="connsiteY8" fmla="*/ 1019175 h 1019175"/>
                    <a:gd name="connsiteX9" fmla="*/ 21693 w 2236286"/>
                    <a:gd name="connsiteY9" fmla="*/ 821381 h 1019175"/>
                    <a:gd name="connsiteX10" fmla="*/ 1118143 w 2236286"/>
                    <a:gd name="connsiteY10" fmla="*/ 0 h 10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236286" h="1019175">
                      <a:moveTo>
                        <a:pt x="1118143" y="0"/>
                      </a:moveTo>
                      <a:cubicBezTo>
                        <a:pt x="1658989" y="0"/>
                        <a:pt x="2110233" y="352620"/>
                        <a:pt x="2214593" y="821381"/>
                      </a:cubicBezTo>
                      <a:lnTo>
                        <a:pt x="2236286" y="1019175"/>
                      </a:lnTo>
                      <a:lnTo>
                        <a:pt x="1875783" y="1019175"/>
                      </a:lnTo>
                      <a:lnTo>
                        <a:pt x="1861458" y="894026"/>
                      </a:lnTo>
                      <a:cubicBezTo>
                        <a:pt x="1790710" y="589518"/>
                        <a:pt x="1484799" y="360456"/>
                        <a:pt x="1118142" y="360456"/>
                      </a:cubicBezTo>
                      <a:cubicBezTo>
                        <a:pt x="751486" y="360456"/>
                        <a:pt x="445575" y="589518"/>
                        <a:pt x="374826" y="894026"/>
                      </a:cubicBezTo>
                      <a:lnTo>
                        <a:pt x="360502" y="1019175"/>
                      </a:lnTo>
                      <a:lnTo>
                        <a:pt x="0" y="1019175"/>
                      </a:lnTo>
                      <a:lnTo>
                        <a:pt x="21693" y="821381"/>
                      </a:lnTo>
                      <a:cubicBezTo>
                        <a:pt x="126053" y="352620"/>
                        <a:pt x="577297" y="0"/>
                        <a:pt x="1118143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E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CC05A10E-D66B-4B29-B717-F6B7982180BC}"/>
                    </a:ext>
                  </a:extLst>
                </p:cNvPr>
                <p:cNvSpPr/>
                <p:nvPr/>
              </p:nvSpPr>
              <p:spPr>
                <a:xfrm flipV="1">
                  <a:off x="6921104" y="2119306"/>
                  <a:ext cx="1176337" cy="623883"/>
                </a:xfrm>
                <a:custGeom>
                  <a:avLst/>
                  <a:gdLst>
                    <a:gd name="connsiteX0" fmla="*/ 1118143 w 2236286"/>
                    <a:gd name="connsiteY0" fmla="*/ 0 h 1019175"/>
                    <a:gd name="connsiteX1" fmla="*/ 2214593 w 2236286"/>
                    <a:gd name="connsiteY1" fmla="*/ 821381 h 1019175"/>
                    <a:gd name="connsiteX2" fmla="*/ 2236286 w 2236286"/>
                    <a:gd name="connsiteY2" fmla="*/ 1019175 h 1019175"/>
                    <a:gd name="connsiteX3" fmla="*/ 1875783 w 2236286"/>
                    <a:gd name="connsiteY3" fmla="*/ 1019175 h 1019175"/>
                    <a:gd name="connsiteX4" fmla="*/ 1861458 w 2236286"/>
                    <a:gd name="connsiteY4" fmla="*/ 894026 h 1019175"/>
                    <a:gd name="connsiteX5" fmla="*/ 1118142 w 2236286"/>
                    <a:gd name="connsiteY5" fmla="*/ 360456 h 1019175"/>
                    <a:gd name="connsiteX6" fmla="*/ 374826 w 2236286"/>
                    <a:gd name="connsiteY6" fmla="*/ 894026 h 1019175"/>
                    <a:gd name="connsiteX7" fmla="*/ 360502 w 2236286"/>
                    <a:gd name="connsiteY7" fmla="*/ 1019175 h 1019175"/>
                    <a:gd name="connsiteX8" fmla="*/ 0 w 2236286"/>
                    <a:gd name="connsiteY8" fmla="*/ 1019175 h 1019175"/>
                    <a:gd name="connsiteX9" fmla="*/ 21693 w 2236286"/>
                    <a:gd name="connsiteY9" fmla="*/ 821381 h 1019175"/>
                    <a:gd name="connsiteX10" fmla="*/ 1118143 w 2236286"/>
                    <a:gd name="connsiteY10" fmla="*/ 0 h 10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236286" h="1019175">
                      <a:moveTo>
                        <a:pt x="1118143" y="0"/>
                      </a:moveTo>
                      <a:cubicBezTo>
                        <a:pt x="1658989" y="0"/>
                        <a:pt x="2110233" y="352620"/>
                        <a:pt x="2214593" y="821381"/>
                      </a:cubicBezTo>
                      <a:lnTo>
                        <a:pt x="2236286" y="1019175"/>
                      </a:lnTo>
                      <a:lnTo>
                        <a:pt x="1875783" y="1019175"/>
                      </a:lnTo>
                      <a:lnTo>
                        <a:pt x="1861458" y="894026"/>
                      </a:lnTo>
                      <a:cubicBezTo>
                        <a:pt x="1790710" y="589518"/>
                        <a:pt x="1484799" y="360456"/>
                        <a:pt x="1118142" y="360456"/>
                      </a:cubicBezTo>
                      <a:cubicBezTo>
                        <a:pt x="751486" y="360456"/>
                        <a:pt x="445575" y="589518"/>
                        <a:pt x="374826" y="894026"/>
                      </a:cubicBezTo>
                      <a:lnTo>
                        <a:pt x="360502" y="1019175"/>
                      </a:lnTo>
                      <a:lnTo>
                        <a:pt x="0" y="1019175"/>
                      </a:lnTo>
                      <a:lnTo>
                        <a:pt x="21693" y="821381"/>
                      </a:lnTo>
                      <a:cubicBezTo>
                        <a:pt x="126053" y="352620"/>
                        <a:pt x="577297" y="0"/>
                        <a:pt x="1118143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E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AE0A4FD7-18CE-4C8B-85CB-11C361DD859E}"/>
                    </a:ext>
                  </a:extLst>
                </p:cNvPr>
                <p:cNvSpPr/>
                <p:nvPr/>
              </p:nvSpPr>
              <p:spPr>
                <a:xfrm>
                  <a:off x="7893844" y="1495423"/>
                  <a:ext cx="1176337" cy="623883"/>
                </a:xfrm>
                <a:custGeom>
                  <a:avLst/>
                  <a:gdLst>
                    <a:gd name="connsiteX0" fmla="*/ 1118143 w 2236286"/>
                    <a:gd name="connsiteY0" fmla="*/ 0 h 1019175"/>
                    <a:gd name="connsiteX1" fmla="*/ 2214593 w 2236286"/>
                    <a:gd name="connsiteY1" fmla="*/ 821381 h 1019175"/>
                    <a:gd name="connsiteX2" fmla="*/ 2236286 w 2236286"/>
                    <a:gd name="connsiteY2" fmla="*/ 1019175 h 1019175"/>
                    <a:gd name="connsiteX3" fmla="*/ 1875783 w 2236286"/>
                    <a:gd name="connsiteY3" fmla="*/ 1019175 h 1019175"/>
                    <a:gd name="connsiteX4" fmla="*/ 1861458 w 2236286"/>
                    <a:gd name="connsiteY4" fmla="*/ 894026 h 1019175"/>
                    <a:gd name="connsiteX5" fmla="*/ 1118142 w 2236286"/>
                    <a:gd name="connsiteY5" fmla="*/ 360456 h 1019175"/>
                    <a:gd name="connsiteX6" fmla="*/ 374826 w 2236286"/>
                    <a:gd name="connsiteY6" fmla="*/ 894026 h 1019175"/>
                    <a:gd name="connsiteX7" fmla="*/ 360502 w 2236286"/>
                    <a:gd name="connsiteY7" fmla="*/ 1019175 h 1019175"/>
                    <a:gd name="connsiteX8" fmla="*/ 0 w 2236286"/>
                    <a:gd name="connsiteY8" fmla="*/ 1019175 h 1019175"/>
                    <a:gd name="connsiteX9" fmla="*/ 21693 w 2236286"/>
                    <a:gd name="connsiteY9" fmla="*/ 821381 h 1019175"/>
                    <a:gd name="connsiteX10" fmla="*/ 1118143 w 2236286"/>
                    <a:gd name="connsiteY10" fmla="*/ 0 h 1019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236286" h="1019175">
                      <a:moveTo>
                        <a:pt x="1118143" y="0"/>
                      </a:moveTo>
                      <a:cubicBezTo>
                        <a:pt x="1658989" y="0"/>
                        <a:pt x="2110233" y="352620"/>
                        <a:pt x="2214593" y="821381"/>
                      </a:cubicBezTo>
                      <a:lnTo>
                        <a:pt x="2236286" y="1019175"/>
                      </a:lnTo>
                      <a:lnTo>
                        <a:pt x="1875783" y="1019175"/>
                      </a:lnTo>
                      <a:lnTo>
                        <a:pt x="1861458" y="894026"/>
                      </a:lnTo>
                      <a:cubicBezTo>
                        <a:pt x="1790710" y="589518"/>
                        <a:pt x="1484799" y="360456"/>
                        <a:pt x="1118142" y="360456"/>
                      </a:cubicBezTo>
                      <a:cubicBezTo>
                        <a:pt x="751486" y="360456"/>
                        <a:pt x="445575" y="589518"/>
                        <a:pt x="374826" y="894026"/>
                      </a:cubicBezTo>
                      <a:lnTo>
                        <a:pt x="360502" y="1019175"/>
                      </a:lnTo>
                      <a:lnTo>
                        <a:pt x="0" y="1019175"/>
                      </a:lnTo>
                      <a:lnTo>
                        <a:pt x="21693" y="821381"/>
                      </a:lnTo>
                      <a:cubicBezTo>
                        <a:pt x="126053" y="352620"/>
                        <a:pt x="577297" y="0"/>
                        <a:pt x="1118143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E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08B269F5-806A-42A0-B6C3-06E73DCE0305}"/>
                  </a:ext>
                </a:extLst>
              </p:cNvPr>
              <p:cNvGrpSpPr/>
              <p:nvPr/>
            </p:nvGrpSpPr>
            <p:grpSpPr>
              <a:xfrm>
                <a:off x="6123979" y="1692185"/>
                <a:ext cx="2769695" cy="828689"/>
                <a:chOff x="6123979" y="1692185"/>
                <a:chExt cx="2769695" cy="828689"/>
              </a:xfrm>
            </p:grpSpPr>
            <p:sp>
              <p:nvSpPr>
                <p:cNvPr id="18" name="Oval 17">
                  <a:extLst>
                    <a:ext uri="{FF2B5EF4-FFF2-40B4-BE49-F238E27FC236}">
                      <a16:creationId xmlns:a16="http://schemas.microsoft.com/office/drawing/2014/main" id="{D921D418-FB08-42F2-A806-957D8F6342D4}"/>
                    </a:ext>
                  </a:extLst>
                </p:cNvPr>
                <p:cNvSpPr/>
                <p:nvPr/>
              </p:nvSpPr>
              <p:spPr>
                <a:xfrm>
                  <a:off x="6123979" y="1707324"/>
                  <a:ext cx="825103" cy="795344"/>
                </a:xfrm>
                <a:prstGeom prst="ellipse">
                  <a:avLst/>
                </a:prstGeom>
                <a:solidFill>
                  <a:srgbClr val="FF792F"/>
                </a:solidFill>
                <a:ln>
                  <a:noFill/>
                </a:ln>
                <a:effectLst>
                  <a:glow rad="76200">
                    <a:schemeClr val="bg1">
                      <a:lumMod val="75000"/>
                    </a:schemeClr>
                  </a:glow>
                  <a:reflection endPos="0" dist="50800" dir="5400000" sy="-100000" algn="bl" rotWithShape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E" dirty="0"/>
                </a:p>
              </p:txBody>
            </p:sp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CF46930D-20F4-4612-ABB9-97AC5769D877}"/>
                    </a:ext>
                  </a:extLst>
                </p:cNvPr>
                <p:cNvSpPr/>
                <p:nvPr/>
              </p:nvSpPr>
              <p:spPr>
                <a:xfrm>
                  <a:off x="7105354" y="1725530"/>
                  <a:ext cx="825103" cy="795344"/>
                </a:xfrm>
                <a:prstGeom prst="ellipse">
                  <a:avLst/>
                </a:prstGeom>
                <a:solidFill>
                  <a:srgbClr val="FF792F"/>
                </a:solidFill>
                <a:ln>
                  <a:noFill/>
                </a:ln>
                <a:effectLst>
                  <a:glow rad="127000">
                    <a:schemeClr val="bg1">
                      <a:lumMod val="65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E" dirty="0"/>
                </a:p>
              </p:txBody>
            </p:sp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B9B09230-2466-49C3-9768-AA705229CE0E}"/>
                    </a:ext>
                  </a:extLst>
                </p:cNvPr>
                <p:cNvSpPr/>
                <p:nvPr/>
              </p:nvSpPr>
              <p:spPr>
                <a:xfrm>
                  <a:off x="8068571" y="1692185"/>
                  <a:ext cx="825103" cy="795344"/>
                </a:xfrm>
                <a:prstGeom prst="ellipse">
                  <a:avLst/>
                </a:prstGeom>
                <a:solidFill>
                  <a:srgbClr val="FF792F"/>
                </a:solidFill>
                <a:ln>
                  <a:noFill/>
                </a:ln>
                <a:effectLst>
                  <a:glow rad="127000">
                    <a:schemeClr val="bg1">
                      <a:lumMod val="75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E" dirty="0"/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1D7FE7DD-B00E-472E-BEDD-9B487EF0FBF1}"/>
                    </a:ext>
                  </a:extLst>
                </p:cNvPr>
                <p:cNvSpPr txBox="1"/>
                <p:nvPr/>
              </p:nvSpPr>
              <p:spPr>
                <a:xfrm>
                  <a:off x="6311950" y="1890868"/>
                  <a:ext cx="701279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/>
                    <a:t>80</a:t>
                  </a:r>
                  <a:endParaRPr lang="en-IE" sz="2400" dirty="0"/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BB752887-0EB3-4B5C-943D-2F01E327E841}"/>
                    </a:ext>
                  </a:extLst>
                </p:cNvPr>
                <p:cNvSpPr txBox="1"/>
                <p:nvPr/>
              </p:nvSpPr>
              <p:spPr>
                <a:xfrm>
                  <a:off x="7272338" y="1905191"/>
                  <a:ext cx="563768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/>
                    <a:t>84</a:t>
                  </a:r>
                  <a:endParaRPr lang="en-IE" sz="2400" dirty="0"/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30A34C70-06A5-4F5C-8E23-6A0705E6DF05}"/>
                    </a:ext>
                  </a:extLst>
                </p:cNvPr>
                <p:cNvSpPr txBox="1"/>
                <p:nvPr/>
              </p:nvSpPr>
              <p:spPr>
                <a:xfrm>
                  <a:off x="8235555" y="1858425"/>
                  <a:ext cx="621506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/>
                    <a:t>88</a:t>
                  </a:r>
                  <a:endParaRPr lang="en-IE" sz="2400" dirty="0"/>
                </a:p>
              </p:txBody>
            </p:sp>
          </p:grp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7896B67-DBD8-473D-961C-5C23436B31AB}"/>
                </a:ext>
              </a:extLst>
            </p:cNvPr>
            <p:cNvSpPr txBox="1"/>
            <p:nvPr/>
          </p:nvSpPr>
          <p:spPr>
            <a:xfrm>
              <a:off x="5957886" y="2743189"/>
              <a:ext cx="13144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FF00"/>
                  </a:solidFill>
                </a:rPr>
                <a:t>LSTM- RNN</a:t>
              </a:r>
              <a:endParaRPr lang="en-IE" b="1" dirty="0">
                <a:solidFill>
                  <a:srgbClr val="FFFF00"/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4E59FE7-37E1-42D6-AF2C-05F52D4E45A0}"/>
                </a:ext>
              </a:extLst>
            </p:cNvPr>
            <p:cNvSpPr txBox="1"/>
            <p:nvPr/>
          </p:nvSpPr>
          <p:spPr>
            <a:xfrm>
              <a:off x="7013229" y="1282785"/>
              <a:ext cx="12223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FF00"/>
                  </a:solidFill>
                </a:rPr>
                <a:t>GA+SVM</a:t>
              </a:r>
              <a:endParaRPr lang="en-IE" b="1" dirty="0">
                <a:solidFill>
                  <a:srgbClr val="FFFF00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7B1E180-EFF5-4FAC-A907-9B27E636E811}"/>
                </a:ext>
              </a:extLst>
            </p:cNvPr>
            <p:cNvSpPr txBox="1"/>
            <p:nvPr/>
          </p:nvSpPr>
          <p:spPr>
            <a:xfrm>
              <a:off x="8097441" y="2743189"/>
              <a:ext cx="13144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err="1">
                  <a:solidFill>
                    <a:srgbClr val="FFFF00"/>
                  </a:solidFill>
                </a:rPr>
                <a:t>XGBoost</a:t>
              </a:r>
              <a:endParaRPr lang="en-IE" b="1" dirty="0">
                <a:solidFill>
                  <a:srgbClr val="FFFF00"/>
                </a:solidFill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49ECD738-00B7-4547-B352-E52BB6A68D8E}"/>
              </a:ext>
            </a:extLst>
          </p:cNvPr>
          <p:cNvSpPr txBox="1"/>
          <p:nvPr/>
        </p:nvSpPr>
        <p:spPr>
          <a:xfrm>
            <a:off x="9204166" y="4639405"/>
            <a:ext cx="2276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E" b="1" dirty="0">
              <a:solidFill>
                <a:srgbClr val="FF792F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2E7676E-4B49-4787-993C-8E4A699E93A6}"/>
              </a:ext>
            </a:extLst>
          </p:cNvPr>
          <p:cNvSpPr txBox="1"/>
          <p:nvPr/>
        </p:nvSpPr>
        <p:spPr>
          <a:xfrm>
            <a:off x="6641721" y="3587284"/>
            <a:ext cx="4383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E" b="1" dirty="0">
              <a:solidFill>
                <a:srgbClr val="C00000"/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C10D7554-38BC-49DA-8E04-068C1C9257DB}"/>
              </a:ext>
            </a:extLst>
          </p:cNvPr>
          <p:cNvSpPr/>
          <p:nvPr/>
        </p:nvSpPr>
        <p:spPr>
          <a:xfrm>
            <a:off x="6497243" y="3731076"/>
            <a:ext cx="4769879" cy="336698"/>
          </a:xfrm>
          <a:prstGeom prst="roundRect">
            <a:avLst/>
          </a:prstGeom>
          <a:gradFill flip="none" rotWithShape="1">
            <a:gsLst>
              <a:gs pos="90000">
                <a:srgbClr val="F8F8F8"/>
              </a:gs>
              <a:gs pos="29000">
                <a:srgbClr val="FF965B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C00000"/>
              </a:solidFill>
            </a:endParaRP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Box-plot of Precision for the three models</a:t>
            </a:r>
            <a:endParaRPr lang="en-IE" b="1" dirty="0">
              <a:solidFill>
                <a:srgbClr val="002060"/>
              </a:solidFill>
            </a:endParaRPr>
          </a:p>
          <a:p>
            <a:pPr algn="ctr"/>
            <a:endParaRPr lang="en-IE" dirty="0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D20ED7C7-4EC1-4726-B332-F5CE25AAAD67}"/>
              </a:ext>
            </a:extLst>
          </p:cNvPr>
          <p:cNvSpPr/>
          <p:nvPr/>
        </p:nvSpPr>
        <p:spPr>
          <a:xfrm>
            <a:off x="8965030" y="4703397"/>
            <a:ext cx="2931255" cy="795345"/>
          </a:xfrm>
          <a:prstGeom prst="roundRect">
            <a:avLst/>
          </a:prstGeom>
          <a:solidFill>
            <a:srgbClr val="FF792F"/>
          </a:solidFill>
          <a:ln>
            <a:noFill/>
          </a:ln>
          <a:effectLst>
            <a:innerShdw blurRad="114300">
              <a:schemeClr val="bg2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XGBOOST model turns out to be best out of three!!!!!!</a:t>
            </a:r>
            <a:endParaRPr lang="en-IE" b="1" dirty="0">
              <a:solidFill>
                <a:schemeClr val="tx1"/>
              </a:solidFill>
            </a:endParaRPr>
          </a:p>
        </p:txBody>
      </p:sp>
      <p:sp>
        <p:nvSpPr>
          <p:cNvPr id="8" name="AutoShape 2" descr="data:image/png;base64,iVBORw0KGgoAAAANSUhEUgAAAqwAAAGoCAYAAACDu7e7AAAAOXRFWHRTb2Z0d2FyZQBNYXRwbG90bGliIHZlcnNpb24zLjMuMSwgaHR0cHM6Ly9tYXRwbG90bGliLm9yZy/d3fzzAAAACXBIWXMAAAsTAAALEwEAmpwYAABffUlEQVR4nO3de1yUZf7/8dc9MzCAgoQLYm2ZaWLlIcvEQ2meMEzEYydXbd3M2kzXLdPysOWaaeWhk2S55bYdtFJBixCVNEvy8Ks8tB00dbNMBNFA5DD3zP37g3VWvioSMjDi+/l49Hhw3/c191z3PLrlzTXX/bkMy7IsRERERET8lK2mOyAiIiIiUh4FVhERERHxawqsIiIiIuLXFFhFRERExK8psIqIiIiIX1NgFRERERG/psAqIuesW7duxMTEsGrVqlOOHT16lGuuuYbY2NhKn//jjz8mJiamQm1/+uknYmJi+P7778tt99577zFo0CDatGlDp06dGDt2LD/88EOl+1gTli1bdk6fq4jI+UKBVUSqREBAAGvWrDllf0ZGBm63uwZ6dGaPPPIIL7zwAkOGDCE5OZmXX34Zl8vFXXfdxZ49e2q6exXWu3dvUlNTa7obIiI+p8AqIlWiXbt2rF+/HtM0y+xPT0/n2muvrZlOnUZqaiqpqan885//pH///jRq1IiWLVvy/PPPExUVxXPPPVfTXaywoKAg6tevX9PdEBHxOQVWEakSnTp1wuVysWXLFu++goICNm3aRI8ePcq0PXToEOPHj6dDhw5cd911jB07lkOHDnmP/+c//+Huu++mdevWJCYmsnv37jKvz87OZuzYsbRp04Ybb7yRSZMmkZ+fX6F+Ll26lJ49e9K4ceMy+x0OB3PmzOHhhx/27vv0008ZPHgw1157LV27dmXhwoWcWBxw2bJlDBgwgEWLFtGhQweuv/56nn32WXbv3s3tt99O69atueOOO9i/fz8AmzZtom3btixbtowbb7yRtm3bMmXKFIqKirzvt2HDBm677TZatWpF69atGTZsmHeawqZNm4iNjWXWrFlcf/31TJ069ZQpAS+99BJdunShZcuW9OvXj/Xr11f4M4+JifFeU+vWrRk8eDBffvllhT5TERFfU2AVkSrhdDq56aabWLt2rXff+vXradGiBREREd59LpeLu+++m19++YVXXnmFf/7zn2RlZfHAAw9gWRYul4t7772X4OBgli5dygMPPMCrr75a5r0efPBBLMtiyZIlJCUl8eOPPzJu3LgK9fObb76hZcuWpz125ZVXcumllwKwZcsW7r33Xrp27cry5csZN24c8+fP5+233/a2//777/niiy946623ePjhh3n11Ve5//77uf/++3nnnXc4evQoL7zwgrf98ePH+cc//sHzzz9PUlISGzdu5IknngDg559/5v777+eWW27hww8/5J///Ce//vorzzzzjPf1R48eZd++fSxfvpwRI0aU6fvq1at54403eOaZZ/joo4/o0qULf/nLXzh27NhZP/MT5s2bx9ixY1myZAkBAQFMnTq1Qp+piIjPWSIi56hr167Wv/71L2vlypVW165dvfvHjh1r/etf/7KWLl1qtWvXzrIsy8rIyLCuueYa6+DBg952v/zyi3X11Vdbn376qbVu3TqrRYsW1pEjR7zHFyxYYDVr1syyLMvKzMy0rr32Wqu4uNh7/ODBg1azZs2s7777ztq/f7/359O55pprrHffffes1/Tggw9a9957b5l9CxYssG688UbLsixr6dKlVrNmzaycnBzv8datW1tz5szxbj///PNW//79LcuyrM8//9xq1qyZtWXLFu/x1atXW9dcc42Vn59v/ec//7HeeOONMu/3j3/8w+revXuZ13/55Zfe4yd/rq+//rrVqVMna//+/ZZlWVZxcbG1YcMGq7Cw8KyfuWVZVrNmzawFCxZ4j69Zs8Zq1qxZmc9ZRKSmaIRVRKrMzTffzKFDh/jmm28oLi5mw4YN9OzZs0ybXbt2cfHFF9OgQQPvvujoaC655BJ27drlPR4eHu49fvKI6O7duyksLCQ2NpY2bdrQpk0bbrnlFgD27t171j6Gh4fz66+/nrXdrl27Tpl7e/3113Po0CHy8vIAqFu3bpk5pE6n0ztCe2K7pKTEu22328ucs2XLlrhcLvbs2cNll11GXFwcr7zyCo888giDBg1izpw5eDyeMn247LLLTtvfvn37Ur9+fXr06MHAgQN59dVXadq0KUFBQWf9zE+4/PLLvT/XrVsX4JQ5ySIiNcFR0x0Qkdqjbt26dOjQgTVr1nDNNddw5ZVXlglJUPqg0OlYllXm6+mTBQQEeH82TZOLL76Y119//ZR29evX5+jRo+X2sXXr1uzYseO0x5KTk/nss8+YNWvWaft5on8nQqTDceo/oTbbmccBbDZbmeMnzme32/n++++5/fbb6dSpEzfccAODBw9m27ZtZaYgQGkIPp2IiAiWLVtGZmYm69atY/ny5fzzn//kzTffrPBnfvLn/H/7KCJSkzTCKiJVKi4ujjVr1rB69Wri4uJOOd6kSRMOHDhQ5oGfrKwsDhw4wBVXXEFMTAw///wzOTk53uP//ve/y7z+0KFD1KlTh0aNGtGoUSMCAgKYOXMmubm5Z+1f//79Wbt27Snlq0pKSli0aBGFhYXYbDauuOIKvvrqqzJtvvzyS+rXr0+9evUq+nGU4XK5ytSH3b59O06nk8aNG7N8+XKuvvpqXnzxRYYPH84NN9zATz/9VOHAmJ6ezuLFi7nxxhuZPHkyaWlp1KlTh/Xr15/1MxcR8XcKrCJSpbp3786uXbtYtWrVKdMBADp27EhMTAx//etf2blzJzt37uShhx7i8ssvp0OHDnTo0IErrriCCRMm8N1337F+/XpeeeUV7+s7derElVdeybhx49i5cyfffvst48ePZ//+/VxyySVn7V+PHj3o1q0bw4cPJzk5mf3797N161buv/9+fvnlF8aPHw/APffcw4YNG5g/fz779u0jNTWVV155haFDh2IYRqU/nylTpvD111+zadMmZs6cyeDBgwkJCeGiiy5iz549bN26lf3797No0SLee++9MlMKyuN2u3nmmWdYtWoVP//8M+np6WRnZ9OiRYuzfuYiIv5OUwJEpEpFRERw3XXXcfz48TLzOU8wDIP58+fz5JNPMnToUOx2O507d2bu3LkEBgYC8OqrrzJ16lRuv/12GjRowB//+EeefvppoPRr9aSkJJ588kmGDRuGzWYjNjaWZ555BrvdXqE+zpkzh0WLFrFw4UIef/xx6tatyw033MCSJUto1KgRAFdddRUvvPACzz33HPPnzyc6Opo///nP3H333ef0+dx666386U9/wrIsBgwYwF//+lcAhg4dynfffcd9992HYRhcffXVPP7440yZMoWDBw+e9bzx8fEcOHCAp59+mqysLC6++GKmTp3qDaRn+8xFRPyZYWmCkoiIz23atIlhw4bxxRdfUKdOnZrujojIeUVTAkRERETErymwioiIiIhf05QAEREREfFrGmEVEREREb+mwCoiIiIifk2BVURERET8mgKriIiIiPg1BVYRERER8WsKrCIiIiLi1xRYRURERMSvKbCKiIiIiF9TYBURERERv6bAKiIiIiJ+TYFVRERERPyaAquIiIiI+DUFVhERERHxawqsIiIiIuLXFFhFRERExK8psIqIiIiIX1NgFRERERG/psAqIiIiIn5NgVVERERE/JqjpjtQnQ4fPobHY/nk3BddFMKRI8d9cm4RqTzdmyL+y9f3Z2RkqM/OLdVLI6xVxOGw13QXROQ0dG+K+C/dn1JRCqwiIiIi4tcUWEVERETErymwioiIiIhfU2AVEREREb+mwCoiIiIifk2BVURERET8mk8D68qVK+nduzdxcXG89dZbpxxfv349CQkJJCQk8NBDD1FQUADA8uXLufHGG0lMTCQxMZG5c+cCkJeXx7333kt8fDxDhgwhOzvbl90XERERET/gs8CalZXF3Llzefvtt0lOTmbJkiXs3r3bezwvL4+JEycyd+5cVq5cSfPmzb3BdOfOnUycOJGUlBRSUlIYN24cAPPmzaNt27Z89NFHDB48mCeffNJX3RcRERERP+GzwLpx40bat29PeHg4ISEh9OrVi7S0NO/xffv2cfHFF9O0aVMAunbtypo1awDYsWMHy5cvJyEhgYcffphff/0VgHXr1pGQkABAnz59+OSTT3C5XL66BBERERHxAz5bmvXQoUNERkZ6t6Oioti+fbt3+/LLL+fgwYN8++23NG/enI8++oicnBwAIiMjGTFiBNdddx1z5sxh2rRpzJ49u8w5HQ4HdevWJTc3lwYNGlSoT/Xr163CKyxV7HJTWGxyJK+IgOBAgp0OnAFauUPEn2h5RhH/pftTKsJngdXj8WAYhnfbsqwy22FhYcyaNYspU6bg8Xi47bbbCAgIAOCll17ytrvnnnvo2bPnad/DsixstooPEh8+fAyPx/qtl3JaDocNy2Zj6ce7Wb35RwqLTYKdDuLaXcaArk0xPB5M01Ml7yUilRcZGUp2dn5Nd0NETsPX96fCcO3hsykB0dHRZR6Kys7OJioqyrvtdruJjo7mvffeY+nSpVx11VVceuml5Ofns2jRIm87y7Kw20tHLKOioryjsKZpUlBQQHh4uK8u4YwMAyybjUde/JQVG/ZQWGwCUFhskrJhD4+8+Ckem42T8rmIiIiIVJLPAmvHjh3JzMwkNzeXwsJC0tPT6dy5s/e4YRiMGDGCrKwsLMti0aJF9O7dm5CQEBYuXMi2bdsAePPNN70jrF26dCE5ORmA1NRU2rZt6x2VrU52h51lH+8mK/f4aY9n5R5n+bofsDs0NUBERETkXBmWZVXNd+SnsXLlShYsWIDL5WLQoEGMHDmSkSNHMmbMGFq2bMm6deuYPXs2JSUldOjQgUmTJhEQEMDWrVt58sknKSoq4vLLL+fpp58mNDSUo0ePMnHiRPbv309oaCjPPvssv//97yvcn6qaEmALdHD/rAzvyOrphAQ5SHqkG+6SM7cREd/TlAAR/6UpAVJRPg2s/qaqAqsR4OCPf08/a7vXp8RhuRRYRWqSAquI/1JglYrSSleVYBgQ7Cz/ebWQIAc2zWEVEREROWcKrJVgsyzi2l1Wbpue7RphXDiD1yIiIiI+o8BaCW7TzYCuTWkQEXLa4w0iQuh/cxPcpruaeyYiIiJS+yiwVoJlgeHxMGv0jSTedIV3ekBIkIPEzk2YNfpGbB4PGmAVEREROXd66OocGEZpiSvLMDAMo3RxBMvCbboVVkX8hB66EvFfeuhKKkojrOfAssB0uXGXmFwUFoS7xMR0KayKiIiIVCUFVhERERHxawqsIiIiIuLXFFhFRERExK8psIqIiIiIX1NgFRERERG/psAqIiIiIn5NgVVERERE/JoCq4iIiIj4NQVWEREREfFrCqwiIiIi4tcUWEVERETErymwioiIiIhfU2AVEREREb/mqOkOiIhUNcMAZwA4DRPz2BHqOaHYclDsAsuq6d6JiMhvpcAqIrWKw2GjjqOEvMzl5GzLwCopxAgMJrR1d8I69KPADMQ0PTXdTRER+Q0UWEWk1jAMqOMo4eAbkzCPZnn3WyWF5G35gOO7thA9dDp57gCNtIqInEc0h1VEag1nAORlJpcJqyczj2aRt2kFzoBq7piIiJwTBVYRqTWchkn+trXltsnfthanYVZTj0REpCoosIpILWJhlRSW36L4OKD5ACIi5xMFVhGpRQyMwODyWzhDAKN6uiMiIlVCgVVEao1iy0Fo6+7ltglt3Z1iS8+bioicTxRYRaTWKHZBWId+OMIbnPa4I7wBYbF9KXZVc8dEROScKLCKSK1hWVBgBhI9dDphN/TxTg8wnCGEtUsgeuh0CtxOlbQSETnP6HsxEalVTNNDnjsAZ+wgwtr3w2YDj6d0ukBeCViWFg0QETnfaIRVRGody4KiEvi12IGj7kX8WuygqETLsoqInK98GlhXrlxJ7969iYuL46233jrl+Pr160lISCAhIYGHHnqIgoICAP7f//t/DBo0iMTERIYPH87PP/8MwObNm4mNjSUxMZHExEQeffRRX3ZfRERERPyAYVm+GXPIysrizjvvZNmyZQQGBnLHHXcwZ84cmjZtCkBeXh69evXiX//6F02bNuXVV18lKyuLyZMn061bN+bPn0/z5s15//33Wbt2LUlJSbz22mu4XC5GjRpVqT4dPnwMj8c3QyyRkaFkZ+f75NwiUnm6N0X8l6/vz8jIUJ+dW6qXz0ZYN27cSPv27QkPDyckJIRevXqRlpbmPb5v3z4uvvhib4Dt2rUra9asoaSkhLFjx9K8eXMAYmJi+OWXXwDYsWMHn376KQkJCdx3333e/SIiIiJSe/nsoatDhw4RGRnp3Y6KimL79u3e7csvv5yDBw/y7bff0rx5cz766CNycnIIDAwkMTERAI/Hw4svvkiPHj0ACA0NJT4+nri4ON555x3GjRvH4sWLK9yn+vXrVtHVnZ7+khPxT7o3RfyX7k+pCJ8FVo/Hg2H8bzUZy7LKbIeFhTFr1iymTJmCx+PhtttuIyAgwHu8pKSEiRMnYpqmdwrAtGnTvMfvvPNOZs+eTX5+PqGhFfufvaqnBBgG2B12PIaBzTDwWBY2y8JtuvVwh4if0JQAEf+lKQFSUT4LrNHR0WzdutW7nZ2dTVRUlHfb7XYTHR3Ne++9B8D27du59NJLASgoKOD+++8nPDycpKQkAgIC8Hg8LFiwgHvvvRe73e49z8k/VyeHw4Zls/H+x7tZvflHCotNgp0O4tpdxoCuTTE8HkxT5XNEREREzpXP5rB27NiRzMxMcnNzKSwsJD09nc6dO3uPG4bBiBEjyMrKwrIsFi1aRO/evQEYP348jRo1Yt68eQQGBpZ21GZj9erVrFq1CoDk5GRat25NSEiIry7hjAwDLJuNR178lBUb9lBYbAJQWGySsmEPj7z4KR6bDUPLlYuIiIicM59VCYDSslYLFizA5XIxaNAgRo4cyciRIxkzZgwtW7Zk3bp1zJ49m5KSEjp06MCkSZPYtWsX/fv3p2nTpjgcpQPAUVFRvPrqq+zatYspU6aQn59PREQETz/9NA0bNqxwf6pqSoAjwM7SdT+QsmHPGdskdm7CwC5XYLrc5/x+IlJ5mhIg4r80JUAqyqeB1d9UVWC1BTq4f1aGd2T1dEKCHCQ90g13yZnbiIjvKbCK+C8FVqkorXRVCZZFuWEV4HiRiY9KvoqIiIhcUBRYK8EwINhZ/vNqIUEObJrDKiIiInLOFFgrwWZZxLW7rNw2Pds1wrhwZluIiIiI+IwCayW4TTcDujalQcTpKxQ0iAih/81NcJt64EpERETkXCmwVoJlgeHxMGv0jSTedIV3ekBIkIPEzk2YNfpGbB6PFg8QERERqQKqEnAOTqx0ZRkGhmGUrualla5E/IqqBIj4L1UJkIrSCOs5sCwwXW7cJSYXhQXhLjExXQqrIiIiIlVJgVVERERE/Fr5tZlERM5DhgHOAHAaJuaxI9RzQrHloNiFvgERETkPKbCKSK3icNio4yghL3M5OdsysEoKMQKDCW3dnbAO/SgwAzFNT013U0REfgMFVhGpNQwD6jhKOPjGJMyjWd79VkkheVs+4PiuLUQPnU6eO0AjrSIi5xHNYRWRWsMZAHmZyWXC6snMo1nkbVqBM6CaOyYiIudEgVVEag2nYZK/bW25bfK3rcVpmNXUIxERqQoKrCJSi1hYJYXltyg+Dmg+gIjI+USBVURqEQMjMLj8Fs4QwKie7oiISJVQYBWRWqPYchDaunu5bUJbd6fY0vOmIiLnEwVWEak1il0Q1qEfjvAGpz3uCG9AWGxfil3V3DERETknCqwiUmtYFhSYgUQPnU7YDX280wMMZwhh7RKIHjqdArdTJa1ERM4z+l5MRGoV0/SQ5w7AGTuIsPb9sNnA4ymdLpBXApalRQNERM43GmEVkVrHsqCoBH4tduCoexG/FjsoKtGyrCIi5ysFVhERERHxawqsIiIiIuLXFFhFRERExK8psIqIiIiIX1NgFRERERG/psAqIiIiIn5NdVjPgWGA3WHHYxgcySvCFujAZlm4TbfK54iIiIhUEQXWSnI4bFg2G+9/vJvVm3+ksNgk2Okgrt1lDOjaFMPjwTRVoFxERETkXCmwVoJhgGWz8ciLn5KVe9y7v7DYJGXDHj7/+iCzRt+IYXg00ioiIiJyjjSHtRLsDjvLPt5dJqyeLCv3OMvX/YDdYa/mnomIiIjUPgqsleAxDNI3/1hum9Wb/4NlGNXUIxEREZHay6eBdeXKlfTu3Zu4uDjeeuutU46vX7+ehIQEEhISeOihhygoKADgwIEDDBkyhFtuuYX777/fuz8vL497772X+Ph4hgwZQnZ2ti+7f0aWVfr1f3mOF5l4NB1ARERE5Jz5LLBmZWUxd+5c3n77bZKTk1myZAm7d+/2Hs/Ly2PixInMnTuXlStX0rx5c+bOnQvAE088wV133UVaWhotWrRg/vz5AMybN4+2bdvy0UcfMXjwYJ588klfdb9chgHBzvKn/4YEObBpgFVERETknPkssG7cuJH27dsTHh5OSEgIvXr1Ii0tzXt83759XHzxxTRt2hSArl27smbNGlwuF1u2bKFXr14ADBgwwPu6devWkZCQAECfPn345JNPcLlcvrqEM7JZFnHtLiu3Tc92jTD0xJWIiIjIOfNZlYBDhw4RGRnp3Y6KimL79u3e7csvv5yDBw/y7bff0rx5cz766CNycnI4cuQIdevWxeEo7VpkZCRZWVmnnNPhcFC3bl1yc3Np0KBBhfpUv37dqro8BnW/ks+/PnjaB68aRIQwsFtTLgoNqrL3E5HKi4wMrekuiMgZ6P6UivBZYPV4PBgnPXRkWVaZ7bCwMGbNmsWUKVPweDzcdtttBAQEnNIOOGX75HPabBUfJD58+BieKppY6nDYmDX6RpZ/vJv0/9ZhDQly0LNdI/rf3ARMN9nZ+VXyXiJSeZGRoboXRfyUr+9PheHaw2eBNTo6mq1bt3q3s7OziYqK8m673W6io6N57733ANi+fTuXXnopERER5Ofn43a7sdvtZV4XFRVFTk4O0dHRmKZJQUEB4eHhvrqEcpmmB8PwMPDmJqULBRhGadi2LNwuE1OzAURERESqhM/msHbs2JHMzExyc3MpLCwkPT2dzp07e48bhsGIESPIysrCsiwWLVpE7969CQgIoG3btqSmpgKQnJzsfV2XLl1ITk4GIDU1lbZt2xIQEOCrSzgrywLT5cZdYnJRWBDuEhPTpWVZRURERKqSYVm+i1crV65kwYIFuFwuBg0axMiRIxk5ciRjxoyhZcuWrFu3jtmzZ1NSUkKHDh2YNGkSAQEB/Pzzz0ycOJHDhw/TsGFD5syZQ7169Th69CgTJ05k//79hIaG8uyzz/L73/++wv2pyikB/5e+dhTxT7o3RfyXpgRIRfk0sPobBVaRC4/uTRH/pcAqFaWVrkRERETErymwioiIiIhfU2AVEREREb+mwCoiIiIifk2BVURERET8mgKriIiIiPg1BVYRERER8WsKrCIiIiLi1xRYRURERMSvKbCKiIiIiF9TYBURERERv6bAKiIiIiJ+TYFVRERERPyaAquIiIiI+DUFVhERERHxawqsIiIiIuLXFFhFRERExK8psIqIiIiIX1NgFRERERG/5qjpDpzPDAPsDjsew+BIXhG2QAc2y8JturGsmu6diIiISO2gwFpJDocNy2bj/Y93s3rzjxQWmwQ7HcS1u4wBXZtieDyYpqemuykiIiJy3lNgrQTDAMtm45EXPyUr97h3f2GxScqGPXz+9UFmjb4Rw/BopFVERETkHGkOayXYHXaWfby7TFg9WVbucZav+wG7w17NPRMRERGpfRRYK8FjGKRv/rHcNqs3/wfLMKqpRyIiIiK1lwJrJVhW6df/5TleZOLRdAARERGRc6bAWgmGAcHO8qf/hgQ5sGmAVUREROScKbBWgs2yiGt3WblterZrhKEnrkRERETOmQJrJbhNNwO6NqVBRMhpjzeICKH/zU1wm+5q7pmIiIhI7aPAWgmWBYbHw6zRN5J40xXe6QEhQQ4SOzdh1ugbsXlU0kpERESkKhiWdeHEqsOHj+GpwiehTqx0ZRkGhmFgWRaGVroS8SuRkaFkZ+fXdDdE5DR8fX9GRob67NxSvTTCeg4sC0yXG3eJyUVhQbhLTEyXwqqIiIhIVfLpSlcrV64kKSkJ0zQZPnw4Q4YMKXP866+/ZurUqbhcLho2bMgzzzyDy+VixIgR3jb5+fkcOXKEL7/8ks2bN/Pggw8SHR0NwNVXX81TTz3ly0sQERERkRrmsykBWVlZ3HnnnSxbtozAwEDuuOMO5syZQ9OmTb1t7rrrLkaNGkWXLl2YOXMmTqeTcePGeY97PB6GDx/ObbfdRkJCAq+99houl4tRo0ZVqk9VPSXgZPraUcQ/6d4U8V+aEiAV5bMpARs3bqR9+/aEh4cTEhJCr169SEtLK9PG4/FQUFAAQGFhIUFBQWWOL126lODgYBISEgDYsWMHn376KQkJCdx333388ssvvuq+iIiIiPgJn00JOHToEJGRkd7tqKgotm/fXqbNxIkTGTFiBDNmzCA4OJh3333Xe8ztdvPyyy8zf/58777Q0FDi4+OJi4vjnXfeYdy4cSxevLjCfapfv+45XNHZ6S85Ef+ke1PEf+n+lIrwWWD1eDwYxv+WerIsq8x2UVERkyZNYtGiRbRq1YrXX3+dCRMm8MorrwCwYcMGLr/8cmJiYryvmTZtmvfnO++8k9mzZ5Ofn09oaMX+Z9eUAJELj+5NEf9iGGAPBMvuwbCB5QHDbcNdQpU/tKwwXHv4LLBGR0ezdetW73Z2djZRUVHe7e+//x6n00mrVq0AuP3223nuuee8x9esWUPv3r292x6PhwULFnDvvfdit9u9+0/+WURERPyXw2HDcpqkfJvOx3s3UmgWEewIousVHekbE4dR7MA0PTXdTfFDPpvD2rFjRzIzM8nNzaWwsJD09HQ6d+7sPd6oUSMOHjzInj17AFi7di0tW7b0Hv/qq69o27bt/zpqs7F69WpWrVoFQHJyMq1btyYk5PSrTYmIiIj/MAywnCZTM54ldVcGhWYRAIVmEanfZzA141ksp8lJX8aKePlshLVBgwaMGzeOYcOG4XK5GDRoEK1atWLkyJGMGTOGli1b8tRTT/GXv/wFy7KoX78+M2bM8L5+//793vJVJ8yaNYspU6bw0ksvERERwdNPP+2r7ouIiEgVsgdCynfpHCrIOe3xQwU5rPxuNX2b3IJZrILmUpZWuqoimicn4p90b4r4B3uIh3Fpj3tHVk8nOCCIub0ex328ar4A1hzW2kMrXYmIiIjPWVjlhlWAQlcRFhfMOJr8BgqsIiIi4nMGBsGOoHLbBAcEYaBJrHIqBdZzYBjgCLBjC3RwJK8IW6ADR4BdE8ZFRET+D8Nto+sVHctt061xJwy3qv/IqXz20FVt53DYsGw23v94N6s3/0hhsUmw00Fcu8sY0LUphsej0hwiIiL/5S6BvjFxbP15+2kfvIqq8zsSYnriPq4pAXIqPXRVCYYBtgAHj7z4KVm5x0853iAihFmjb8RymVVeBFlEfhs9dCXiP07UYV3xXTof7/lvHdaAILo17kRCTM8qr8Oqh65qDwXWSnAE2Fm67gdSNuw5Y5vEzk0Y2OUKTJf7nN9PRCpPgVXEv5SudGVg2d3YbODxgOG24y6xtNKVnJHmsFaCxzBI3/xjuW1Wb/4PliazioiIlGFZYBZbuI/bCA+uh/u4DbO46sNqbfPTTz8RExPDH/7wh1OOTZw4kZiYGHJzcyt8vlGjRrFs2bJy22zatIk+ffr85r76ggJrJVgWFBab5bY5XmTio5KvIiIicgFyOp3s3buXn3/+2bvv+PHjfPHFFzXYq+qhwFoJhgHBzvKfVwsJcmDTAKuIiEgZhgEOZ+lCAkcKf8Ue4sHhRBV2KsButxMfH8/KlSu9+9LT0+nevbt3e8mSJfTp04e+ffsyYsQI9u7dC0BWVhZ//OMfufXWWxk5ciTZ2dne1/zwww+MGDGCAQMGkJiYyPvvv199F1VBCqyVYLMs4tpdVm6bnu0aYVPxYxERES+Hw4YtxEPK7jTGpT3OqBUTGZf2OCk/pGEL8eBwKJacTb9+/UhJSfFuJycn079/fwA+//xzFi5cyBtvvMGKFSvo06cPDzzwAJZlMW3aNFq3bs2HH37I5MmTvUHWNE3GjBnDQw89xLJly3jzzTd57bXX+Oqrr2ri8s5I/2dUgmFA706NaRARctrjDSJC6N3x8urtlIiIiB8zDLCcJlMzniV1V4Z31atCs4jU7zOYmvEsltPUSOtZtGjRArvdzs6dO/nll18oKCigWbNmAGzYsIHevXsTEREBwIABA8jKyuKnn35i48aNDBgwAIBGjRoRGxsLwL59+/jxxx957LHHSExM5A9/+ANFRUX8+9//rpkLPAPVYa0ENwbPLfmSx+5ux6pN/+HjrfspLDYJCXLQ9fpLiYttxHNLvmTC0LY13VURERG/YA+ElO/ST1uDFeBQQQ4rv1tN3ya3YBbrG8ry9O3blxUrVhAREUFiYqJ3v3GatG9ZFqZpYhgGJxeGcjhKI6Db7SY0NLTMqG1OTg6hoaF+NcqqEdZKsCz4995cJiV9RqDDxrRRHZg3rgtP3NuBAIeNSUmf8e+9uXroSkRE5L8su4eP92wst03G3s+w7CoHeTaJiYmkpaWRmppa5in+m266idTUVG+1gKVLlxIeHk6jRo246aabWLJkCQAHDhxg06ZNADRu3JigoCBvYP3ll1/o06cPO3furOarKl+FRlg9Hg+vvfYau3btYsqUKbz11lvcc8892O0X5vJptv8+dHWs0EXy+h9IXv/DKW1OPHSl205ERAQsLO80gDMpdBVh6fmPs2rQoAFNmjQhNDSU8PBw7/7Y2Fjuvvtuhg8fjsfjISIiggULFmCz2fjb3/7Go48+Snx8PNHR0TRv3hyAwMBA5s+fz5NPPsnChQsxTZOxY8dy/fXXe0OtP6jQwgEzZ84kNzeXHTt28N5773HffffRvHlzJk+eXB19rDJVtXBAoNPB4rW7+ODTvWdsk3BjY27v0YySItc5v5+IVJ4WDhDxD/YQD+PSHi83tAYHBDG31+O4j1fNF8BaOKD2qNAIa2ZmJsuXL2fAgAHUrVuX1157rcyciQuNG4iLbcSWf2edcWnWnrGN8KgKskiNMAxwBoDTMDGPHaGeE4otB8UuVJxcpIYYbhtdr+jIJ/s20bVxB2IvvQ6HzY7pcbNp/xd8vDeTLpe3x3DbQaOs8n9UKLA6HA5stv/9tRMYGOidrHsh8nhgacYuZj5wI0s/3sXaLf976Kp720sZ0PVKXl/5NX9MuKamuypywXE4bNRxlJCXuZycbRlYJYUYgcGEtu5OWId+FJiBVbpWuYhUjLsE+je/hW6NO5H+w3qeXPc8hWYRwY4gOl8ey+Nd/0o9ZyiuAoVVOVWFUmezZs146623cLvd7Nmzh0WLFnnnPlyIbDYY2O1K/v6Pz2l1ZSTTRnUgwG7D5fbw2bYD/P0fn/OXO6/DboPy18MSkapkGFDHUcLBNyZhHs3y7rdKCsnb8gHHd20heuh08twBGmkVqQEey8PTnyaVqRRQaBaxavd6vvzla6Z1exg9Dy6nU6E5rMeOHWPGjBmsW7cOj8fDjTfeyKRJk7jooouqo49VRnNYRWq3oEAo3vQ+eVs+OGObsHYJONsNpKikGjsmIjickPJDGqnfZ5yxza3NuldpWSvNYa09KjTCmpKSwowZM3zdl/OG24K1W/aX22bt1v0M6nZlNfVIRKB0zmrOtrXltsnftpaw2ESKVIZapFpVtKxVQrOeaJRV/q8K/R/xzjvv+Lof5xWPBYXF5X/Zf7zIVB1WkWpnYZUUlt+i+Dh6oEOk+qmslZyLCg0xNG7cmMmTJ9O2bVtCQv63HGlcXJzPOubPjP/WYS0vtKoOq0hNMDACg8sNrYYzBNDajyLVzcAg2BF01rJWRi2/P4tdbgqLTSyPhWEzCHY6cAZcmHXtf4sKBdajR49y9OhR/vOf/3j3GYZxwQZWm2UR1+4yUjbsOWObnu0aYeipDpFqVWw5CG3dvdw5rKGtu1NsaTqASHU7UdaqvDms3Rp3qtVlrY7mF/Fexi5Wb/qRwmKTYKeDuNjLGNTtSsJDg87p3Js2beKhhx4iJSWF+vXrA7Bw4UK2bdvGCy+8QGZmJi+99BLZ2dl4PB6uuuoqHnvsMaKjo9m0aRP33Xcfl112GZZl4XK5uOOOOxg+fHhVXHaVqNC/2v/6178AME0Ty7IICAjwaaf8ndt0M6BrUz7/+uAZ67D2v7kJbpdqBIhUp2IXhHXox/FdW8pUCTjBEd6AsNi+5OmBK5Fq5y6BvjFxbP15e5kqASdE1fkdCTE9cR+vvWH14ec3lMkNhcUmKZ/s4fOdB3lmzE1cdA6hNTY2loSEBCZPnkxSUhJffvkl7777Lu+//z5bt25l/PjxvPjii1x77bUAvPXWWzzwwAMsXboUgBYtWnjz3rFjx7j11lvp1KkTTZs2rfxFV6EKzWE9fPgw99xzD9deey2tWrVi2LBhZGWd+svgQmFZYHg8zBp9I4k3XUGwszT3hwQ5SOzchFmjb8Tm8ahsjkg1sywosoK4eNh0wtr2xggMBkqnAYTd0JuLh02niGDdmyI1wLLAYQYyrftD3HJlV4IdpeEsOCCI+Cu7Mq37QzjMwFp5fxa73Lyfseu0g1wAWbnHWfbxbkpc5zaRcNy4cRw4cIA33niDCRMmMGvWLMLCwpg/fz7333+/N6wCDBkyhN69e1NScupf8MXFxdjtdkJD/afKQoXKWo0dO5Yrr7ySYcOG4Xa7+de//sU333xDUlJSdfSxylRVWasTDAPsDjuWYWAYBpZlYVgWbtNdK284EX9nGBDmNDm05EmCL29Bnas6YtgdWG6Tgm82UrhvJ1G3PUZeieqwilQ3wwBbiIeZG16iRYNmtL/0eu9KV5/v/3/szPqeiTc9gOe4rcruT38pa3X0WDH3zlhz1mdfFjzag/C6znN6r127dpGYmMi9997LX/7yFwCuu+46Fi9eTLNmzU77mpOnBHg8Hn788Ufi4+N56qmnMAz/mFNcoSkB+/bt47nnnvNujxkzhltvvdVnnTpfWBaY//1rSOuVi9Q8ZwDkZSZTkrWXkqy9/Lpp5Slt8jatUB1WkRpgD4SU79LZd3Q/+47u54PvTi1Bt/K71VVah9VfWB6rQtWFrCoYVPviiy+46KKLyMzMZPTo0d6VSU8Ez5KSEgYPHgzAr7/+ypw5c4BTpwTcc889vPLKK4waNeqc+1QVKjQlwDRNiouLvduFhYV+k7hFRE5wGib5FajD6jQ0v1ykulW0Dqtlr331dU5UAyhPSJADw3Zu2Wr37t288MILLF68mMDAQO834S1btuSLL74AIDAwkJSUFFJSUrj00ktxuU5d4Khu3brEx8d7X+MPKhRYe/fuzd133817773H+++/z4gRI+jVq5ev+yYi8hupDquIv7qQ67CeqAZQnrjYRoScJdSWp7i4mHHjxjF+/HguvfRSZs6cyZtvvslXX33Fgw8+yEsvvcS2bdu87b/99lv279+P3X5qSS23283mzZu5+uqrK92fqlahT+aBBx6gYcOGfPLJJ3g8HgYMGMCgQYN83TcRkd9IdVhF/NWFXIfVGWBnULcr+XznmasLDejalMBzqMc6Y8YMrrzyShITEwG45JJLePTRRxk/fjzJycnMnTuXefPmkZOTw/Hjx2nYsCETJkygbdu2bNq0iZ07d5KYmIhhGJimSUxMDCNHjqx0f6pahR66OnbsGG+99RajRo3i559/ZtGiRYwbN67MIgLng6p+6OpkmsMqUvOCAqF40/vl1mENa5egOawiNcDhhJQf0sqtw3prs+5VOofVXx66OuFIfhFLM3aR/t86rCFBDuJiGzGga9NzKml1IajQCOujjz7K73//ewDCwsIwDIMpU6Ywe/bscl+3cuVKkpKSME2T4cOHM2TIkDLHv/76a6ZOnYrL5aJhw4Y888wzhIWFsXz5cmbPnu0tfHvzzTczbtw48vLyePjhh9m/fz8RERHMmzePyMjIyly3iNRCqsMq4r8u9DqsABeFBjGs99UM6t7Mu9JViNNxTiOrF4oKjbAmJCSwcmXZp2379u3LihUrzviarKws7rzzTpYtW0ZgYCB33HEHc+bMKVOA9q677mLUqFF06dKFmTNn4nQ6GTduHH//+99p06YNffr0KXPOadOmER0dzb333ktycjLr1q1j3rx5Fb5YjbCK1H4Oh4069mLyPk8hf9tarJJCDGcIoa27ExbblwK3E9P01HQ3RS5IDocNy2my4rt0Pt6zkUKziOCAILo17kRCTE+MYkeV3p/+NsIqlVehEVbTNDl27Bh169YFoKCggLPl3I0bN9K+fXvCw8MB6NWrF2lpaYwePdrbxuPxUFBQAJRWHqhXrx4AO3bsYN++fSxYsICYmBimTJlCvXr1WLduHW+99RYAffr0Ydq0abhcrgt+5S0R+R/T9JDnDsAZO4iw9v2w2cDjKV22Na8ELEthVaSmmKYHw20jsUk8fZvFee9Pw23HfdzS/SlnVKHA2q9fPwYPHswtt9yCYRisXr2aAQMGlPuaQ4cOlfm6Pioqiu3bt5dpM3HiREaMGMGMGTMIDg7m3XffBSAyMpIRI0Zw3XXXMWfOHKZNm8bs2bPLnNPhcFC3bl1yc3Np0KBBhS62fv26FWpXWfpLTsR/eFzFeEo8YHmw2W3UCQwkNODcCnKLiEjNqFBgHTVqFE2bNiUzMxOHw8HDDz9Mly5dyn2Nx+MpU6vVsqwy20VFRUyaNIlFixbRqlUrXn/9dSZMmMArr7zCSy+95G13zz330LNnz9O+h2VZ2GwVqswFaEqAyIXA4bBRx1FCXuZy8rdllE4JCAwunRLQoR8FZqCmBIj4CV//7tRAUu1R4bTXvXt3HnvsMRISErjuuuvO2j46Oprs7GzvdnZ2NlFRUd7t77//HqfTSatWrQC4/fbb2bx5M/n5+SxatMjbzrIsb42wqKgocnJKJ2qbpklBQYF3yoGIiGFAHUcJB9+YRN6WD73lraySQvK2fMDBNyZRx16M1j0RkZricRVjFvyKeewIZsGveFzFZ3+RlB9YTzw4tX79etxuN3/4wx+4++67iYuLY8eOHeWeuGPHjmRmZpKbm0thYSHp6el07tzZe7xRo0YcPHiQPXv2ALB27VpatmxJSEgICxcu9Ba3ffPNN70jrF26dCE5ORmA1NRU2rZtq/mrIuJ1YmnW01UIADCPZpUuzap/NkSkBpgFR8n9+G32z3+AH5+7h/3zHyB33TuYBUer5vymSVJSEvHx8fTu3ZtevXrx8ssvl3nuaObMmbRv356SkoqVSzlw4AD33XcfCQkJ9OnTh7Fjx3L48GGOHTtGmzZtyMoq++/t5s2b6d+/PwAxMTH86U9/KnM8NzeXa665hhdeeOE3XVu5gXXmzJl06dKFdu3asWrVKn755RfWr1/P66+/ftaSVg0aNGDcuHEMGzaMfv360adPH1q1asXIkSPZsWMH9erV46mnnuIvf/kLCQkJLF26lBkzZmC325k3bx6PP/448fHxfP3114wfPx6AsWPH8tVXX3Hrrbfy9ttvM3Xq1N90sSJSu2lpVhHxV2bBUQ4seoy8LR+U/fZn80oOLHoM89jRc36PJ554gu3bt7NkyRJSU1NZunQpmZmZvP3226V9ME0++ugj2rRpw6pVqyp0zqlTp9KnTx9WrlzJBx98wNVXX83f/vY36tatS8+ePfnwww/LtE9OTi6zuNTevXs5evR/15aenk5YWNhvvrZy57Du3r2buXPnApCZmUmPHj0ICQmhefPmZb7uP5OEhAQSEhLK7Hv11Ve9P3fp0uW0c2Hbtm3L8uXLT9kfHh7Oyy+/fNb3FZELlZZmFRH/43EVc3Rj+d/+HM1MJqLrXdgcgZV6j4MHD7JixQo++eQTbyCsW7cuU6dOZffu3QCsW7eOyy67jH79+vHGG2+cktE2bdrE8uXLmTlzpndfTk4OhYX/+3d1yJAh3m/ZBwwYwNNPP82IESOA0uVh161bx4QJE7ztu3fvztq1axk4cCAAaWlpZ3w2qTzljrCevL7sl19+Sbt27bzbpqkRChHxN6VLs5bbQkuzikg185QUkf/VmnLb5G9bi6e4/D+4y7N9+3aaNGniLRF6QpMmTejVqxcAy5Yt45ZbbqFLly5888033iBbnr/+9a88++yzdO7cmQkTJrB+/XpvHoyNjSUvL887vXPNmjV06NChTB/i4+O9o7knnkOqzKJP5QbWoKAgDh48yO7du9m3b5+3gz/88AOhoXryTkT8S7HlILR193LbhLbuTrFVoQIpIiJVw/JU7Nufc6xDe3I1prS0NBITE0lISGDgwIEcPnyYzz77jPj4eIKCgujatSuLFy8GYPXq1SQmJjJ58mQyMjJITEzk0UcfBaBz58588sknTJ8+nYiICJ555hkefPBB7/v169ePDz4oXQ47JSXFO5J6Qps2bdi7dy/5+fmkpaV5w/NvVW5gve++++jXrx933HEHQ4cOpV69eixbtozhw4dz7733VuoNRUR85cTSrI7w09dmPrE0a7GrmjsmIhc2w1axb3+Mipfq/L9atGjBDz/8wLFjxwC45ZZbSElJISkpiSNHjrBixQosy2LQoEF069aNzMxMUlJSKCoqomfPnqSkpDB9+nS6detGSkoKTz31FEePHmXGjBk4nU7vCOvKlSv57LPPyM3NBUqnBaSmppKTk8O+ffvo0KFD2esyDLp27cratWtZtWqVbwLrzTffzIoVK3jrrbe88xHCw8OZPXs2cXFxlXpDERFfsSwoMAOJHjqdsBv6eH9BGM4QwtolED10OgVuJ2dfkFpEpOrYAoMIvbZHuW1CW3fH5iw/1Jbn4osvpm/fvkyYMIG8vDygdPrmunXrsNlsLFu2jJkzZ5KRkUFGRgaffvop9erVIzU19cx9Cg0lIyPDW6EJSp9vql+/vvdr/4svvpiGDRvy/PPP07dv3zKjvCfEx8fz9ttvExgYSERERKWu76zfi0VFRZWpn5qdnU23bt0q9WYiIr6mpVlFxN/YApyEd+zH8e83n/bBK0d4A8I79Kv0A1cnPP7447z++usMGzYMt9tNQUEBsbGxzJkzhz//+c9lHnay2WwMHz6cxYsXe1cvjY2NJTY21tvGbrfzyiuvMHPmTJ577jmCgoKIiori5ZdfLvOc08CBA3nkkUdYvXr1aft17bXXkp2dzeDBgyt9bYZl/baxhv79+5/2Cf7zgVa6Ernw6N4U8V8X2kpX5rGjHM1MJv+rNaWr8DlDCG3dnfAO/XDUDa/p7vm13/zkwW/MtyIiIiICOOqGE9H1LsI79i99wMqwYXMGn/PI6oXgNwfWFi1a+KIfIiIiIrWezRGogFoJv/lxtOnTp/uiHyIiIiIip1X5+gkiIiIiItWg3CkB9913X7kv1jKpIiIi8lsYBtgDwbJ7OFL4K/YQMNw23CWo5JycUbmBtUePHsyYMYOJEycSEBBQXX0SERGRWsjhsGE5TVK+TefjvRspNIsIdgTR9YqO9I2Jwyh2YJoqPSenKjewDho0iB07dpCTk8Of//zn6uqTiIiI1DKGAZbTZGrGsxwqyPHuLzSLSP0+g60/b2dat4cx3LZaPdJaYrooNIvwWB5sho1gRxCBDg0Kns1Z57D+9a9/rfSqBCIiIiJQOg1gxXfpZcLqyQ4V5LDyu9XYA09dKam2OFqUx9s7khnz4VRGrZjImA+n8s6OFI4W5VXJ+Tdt2sTQoUNP2Z+WlsaAAQPo27cvCQkJLFy4EIANGzaQmJhIYmIibdq0oWfPniQmJvLAAw8AEBMTw5/+9Kcy58rNzeWaa67hhRdeqJI+V9RZy1rVq1ePO+64ozr6IiIiIrWUZffw8Z6N5bbJ2PsZCc16UhufCT9alMfkNc+cMrr84fdr2fLzNqb3GE94UFiVv29WVhazZs1i2bJlXHTRRRQUFDB06FAaN25M9+7duemmmwAYOnQoo0ePLrPSFcDevXs5evQo4eHhAKSnpxMWVvX9PJty/4+YMmWK9+fc3Fyfd0ZERERqJwuLQrOo3DaFriIsat98gBLTRco35Y8up3ybTonbVeXvfeTIEVwuF0VFpZ99nTp1mDlzJk2bNq3Q67t3787atWu922lpaWWWeK0u5QbWnTt3en/+v0PCIiIiIhVlYBDsCCq3TXBAEAa1b0pAoVlExp7Pym2TseczCl3lB/rKaN68Od27d6dHjx4MGjSIZ555Bo/HQ6NGjSr0+vj4eFatWgVATk5p4I6MjKzyfp5NuYH15GVYtSSriIiIVJbhttH1io7ltunWuBOG215NPao+HstTsdFlyzcVEp544gkyMjK48847OXDgALfddhvp6ekVem2bNm3Yu3cv+fn5pKWl0atXL5/08WwqPEnEMGrfXzwiIiJSPdwl0Dcmjqg6vzvt8ag6vyMhpifukto3QHaiGkB5ggOCMIyqn7u7bt06UlNTadCgAQMHDmTu3LlMnjyZ999/v0KvNwyDrl27snbtWlatWuWfgdXj8fDrr79y9OhR3G639+cT/4mIiIhUhGWBUexgWreH6d2smzfABQcEcWuz7qUlrYodtbKkVbAjiG5XdCq3TbcrOhEcUH6orYygoCBmz57NTz/9BJR+Y/7NN99w1VVXVfgc8fHxvP322wQGBtZY5ahyqwR8//33tG/f3jsd4OQnxwzD4JtvvvFt70RERKTWME0PhttGYpN4+jaLw2YDjwcMtx33cctnX4nXtEBHAIlXxbHl522nffAqqs7vSGweR6D93Ouxbt26lTZt2ni3ExISGD16NPfddx8uV+lDXTfddJO3dFVFXHvttWRnZzN48OBz7l9lGdYFNDn18OFjeDy+udzIyFCys/N9cm4R+W0MA5wB4DRM7y/EYstBsUtLP4rUtJOXZjVsYHl8tzRrZGRo1Z7wHB0tyiPlm/TSB6zMIoIDSkdeE5vH+aSkVW2iwFpFFFhF/IPDYaOOo4S8zOXkb8vAKinECAwmtHV3wjr0o8AM1NKPIjXkxNKsK6ppaVZ/C6wAJW6X9wErw7ARHBBUJSOrtZ0CaxVRYBWpeYYBYU6Tg29MwjyadcpxR3gDoodOJ68kQCOtItXMMMAW4jlladYTour8jmndHsZzvOqWZvXHwCqVU/uWkhCRC5YzAPIyk08bVgHMo1nkbVqBU4MZItVOS7PKuVBgFZFaw2mY5G9bW26b/G1rcRpmNfVIRE6o6NKslt1dTT2S84kCq4jUIhZWSWH5LYqPQy1c+lHE313IS7PKuVNgFZFaxMAIDC6/hTMEauHSjyL+7kJemlXOnQKriNQaxZaD0Nbdy20T2ro7xVa5JahFxAcu5KVZ5dwpsIpIrVHsgrAO/XCENzjtcUd4A8Ji+1LsquaOicgFvTSrnDuVtaoiKmsl4h8cDht17MXkfZ5C/ra1pXVYnSGldVhj+1LgdqoOq0gN8dZh/S6dj/ds/F/x/MadSIjpeUHUYZXK8WlgXblyJUlJSZimyfDhwxkyZEiZ419//TVTp07F5XLRsGFDnnnmGcLCwvh//+//8dRTT+FyuQgPD2fGjBlccsklbN68mQcffJDo6GgArr76ap566qkK90eBVeTCYLNBSCAE4KL0ASsDFwEcLyld9UpEao7dDo5gAzduLMvCMAzs2DELLdxVXCBAgbX28FlgzcrK4s4772TZsmUEBgZyxx13MGfOHJo2beptc9dddzFq1Ci6dOnCzJkzcTqdjBs3jm7dujF//nyaN2/O+++/z9q1a0lKSuK1117D5XIxatSoSvVJgVWk9tNKVyL+y+l04A4oYfm/01i/73PvSlddGneg/1W9sLsCKS6uurJzCqy1h8/msG7cuJH27dsTHh5OSEgIvXr1Ii0trUwbj8dDQUEBAIWFhQQFBVFSUsLYsWNp3rw5ADExMfzyyy8A7Nixg08//ZSEhATuu+8+734REShdSaeOo4SDb0wib8uH3hJXVkkheVs+4OAbk6hjL8bQQ8gi1c5mA3dACVPWPkva7nXeEleFZhFpuz5mytpnMQOKsenpGjkNnz0qe+jQISIjI73bUVFRbN++vUybiRMnMmLECGbMmEFwcDDvvvsugYGBJCYmAqWB9sUXX6RHjx4AhIaGEh8fT1xcHO+88w7jxo1j8eLFFe5T/fp1q+DKzkx/yYnULI+rmNx1S8+60lVE17uwOQKruXciF7ZCVxHv7FhR7kpXKd+kc0fLvgQHlF/+Si48PgusHo8H46RhjBPzVE4oKipi0qRJLFq0iFatWvH6668zYcIEXnnlFQBKSkqYOHEipml6pwBMmzbN+/o777yT2bNnk5+fT2hoxYKipgSI1G71nCb5X60pt03+trWExSbya3FxNfVKRAAcdT2s35tZbpt1+zLpd1Uvjh2tmlIeGkiqPXw28B4dHU12drZ3Ozs7m6ioKO/2999/j9PppFWrVgDcfvvtbN68GYCCggLuueceTNMkKSmJgIAAPB4PSUlJuP/PjGy7vebqtRkGOALs2AIdHMkrwhbowBFg19eNIjVGK12J+CuPVcGVri6c4kXyG/gssHbs2JHMzExyc3MpLCwkPT2dzp07e483atSIgwcPsmfPHgDWrl1Ly5YtARg/fjyNGjVi3rx5BAaWfm1ns9lYvXo1q1atAiA5OZnWrVsTEhLiq0sol8Nhwxbg4P11P3D/rAyGPbGK+2dlsHTdD9gCHDgcmoQjUv200pWIv7IZFVzpSqM+cho+L2u1YMECXC4XgwYNYuTIkYwcOZIxY8bQsmVL1q9fz+zZs7Esi/r16/P3v/+d/Px8+vfvT9OmTXE4SmcsREVF8eqrr7Jr1y6mTJlCfn4+ERERPP300zRs2LDC/amqKQGGAbYAB4+8+ClZucdPOd4gIoRZo2/EcpnoD0WR6hMUCMWb3idvywdnbBPWLgFnu4EUlVRjx0SEwBBY+t1HpO36+Ixt4q/syoCYWyk5XjWVPDQloPbQwgGV4Aiws3TdD6Rs2HPGNomdmzCwyxWYriouKiciZ2QYEOY0OfjGpNM+eOUIb0D00OnklQToj0mRamazgS3Ew5S1z572wauoOr9jWveHsI7bq6xesgJr7aHAWgm2QAf3z8qgsJxacSFBDpIe6Ya7pOrqyYnI2WmlKxH/5XQ6MAOKSf4mnfV7M70rXd18eQcSr4rD4XKqDquclgJrJRgBDv749/Sztls0JQ6PS4FVpLoZBjgDwGmY2Gylq1sVWw6KXWhkVaSG2WzgCLLhsZneCkI2jwOzyFPlK9EpsNYeejKoEmwGBDvLrwgWEuTA0KcrUiMsC4pK4NdiB466F/FrsYOiEoVVEX/g8UDJcQ/mMRsRIeGYx2yUHK/6sCq1iyJVJdhsBl3bXlpum67XX4pdTzqKiIiInDMF1kpweyxuad+IBhGnL6nVICKEuNhGmD5apEBERETkQqLAWkkvL9vOY3e3o3enxt7pASFBDm7t1JjH7m7HguXbVelRREREpAr4bGnW2sxmWVz5+3AmJX1Gj3aXMW1UBwLsNlxuD59tO8CkpM/ofsNlGJowJyIiInLOVCWgErRwgIh/U5UAkfNDZGQo2dn5Pj2/1A4KrJXkcNjw2Gws/3g36Zt/pLDYJCTIQc92jeh/cxNsHo9qPYrUAIfDRh1HCXmZy8nfllFahzUwuLQOa4d+FJiBujdF/IQCq1SUAus5MAywO+xYhoFhGKX15CwLt+nWKI5IDdBKVyLnFwVWqSg9dHUOLAtMlxt3iclFYUG4S0xMl8KqSE1xBkBeZvJpwyqAeTSLvE0rcAZUc8dEROScKLCKSK3hNEzyt60tt03+trU4Da1AJyJyPlFgFZFaxMIqKSy/RfFxQF+DiIicTxRYRaQWMTACg8tv4QwBVUkWETmvKLCKSK1RbDkIbd293DahrbtTbKkEtYjI+USBVURqjWIXhHXohyO8wWmPO8IbEBbbl2JXNXdMRETOiQKriNQalgUFZiDRQ6cTdkMf7/QAwxlCWLsEoodOp8DtVCUPEZHzjL4XE5FaxTQ95LkDcMYOIqx9vzIrXeWVgGVp0QARkfONRlhFpNaxLCgqgV+LHTjqXsSvxQ6KSrQsq4jI+UqBVURERET8mgKriIiIiPg1BVYRERER8WsKrCIiIiLi1xRYRURERMSvKbCKiIiIiF9TYBURERERv6bAKiIiIiJ+TYFVRERERPyaAquIiIiI+DUFVhERERHxawqsIiIiIuLXfBpYV65cSe/evYmLi+Ott9465fjXX3/NwIED6du3L6NGjSIvLw+AAwcOMGTIEG655Rbuv/9+CgoKAMjLy+Pee+8lPj6eIUOGkJ2d7cvui4iIiIgf8FlgzcrKYu7cubz99tskJyezZMkSdu/eXabNk08+yZgxY1ixYgWNGzfmH//4BwBPPPEEd911F2lpabRo0YL58+cDMG/ePNq2bctHH33E4MGDefLJJ33VfRERERHxEz4LrBs3bqR9+/aEh4cTEhJCr169SEtLK9PG4/F4R08LCwsJCgrC5XKxZcsWevXqBcCAAQO8r1u3bh0JCQkA9OnTh08++QSXy+WrSxARERERP+Dw1YkPHTpEZGSkdzsqKort27eXaTNx4kRGjBjBjBkzCA4O5t133+XIkSPUrVsXh6O0a5GRkWRlZZ1yTofDQd26dcnNzaVBgwYV6lP9+nWr4tLOKDIy1KfnF5HK0b0p4r90f0pF+CywejweDMPwbluWVWa7qKiISZMmsWjRIlq1asXrr7/OhAkT+Pvf/16mHXDK9snntNkqPkh8+PAxPB7rN15JxURGhpKdne+Tc4tI5eneFPFfvr4/FYZrD59NCYiOji7zUFR2djZRUVHe7e+//x6n00mrVq0AuP3229m8eTMRERHk5+fjdrtPeV1UVBQ5OTkAmKZJQUEB4eHhvroEEREREfEDPgusHTt2JDMzk9zcXAoLC0lPT6dz587e440aNeLgwYPs2bMHgLVr19KyZUsCAgJo27YtqampACQnJ3tf16VLF5KTkwFITU2lbdu2BAQE+OoSRERERMQPGJZl+eY7ckrLWi1YsACXy8WgQYMYOXIkI0eOZMyYMbRs2ZL169cze/ZsLMuifv36/P3vf+fSSy/l559/ZuLEiRw+fJiGDRsyZ84c6tWrx9GjR5k4cSL79+8nNDSUZ599lt///vcV7o+mBIhceHRvivgvTQmQivJpYPU3CqwiFx7dmyL+S4FVKkorXYmIiIiIX1NgFRERERG/psAqIiIiIn5NgVVERERE/JoCq4iIiIj4NQVWEREREfFrCqwiIiIi4tcUWEVERETErymwioiIiIhfU2AVEREREb+mwCoiIiIifk2BVURERET8mgKriIiIiPg1BVYRERER8WsKrCIiIiLi1xRYRURERMSvKbCKiIiIiF9TYBURERERv6bAKiIiIiJ+TYFVRERERPyaAquIiIiI+DUFVhERERHxawqsIiIiIuLXHDXdAREREblwGAbYA8GyezhS+Cv2EDDcNtwlYFk13TvxVwqsIiIiUi0cDhuW0yTl23Q+3ruRQrOIYEcQXa/oSN+YOIxiB6bpqeluih9SYBURERGfMwywnCZTM57lUEGOd3+hWUTq9xls/Xk707o9jOG2aaRVTqE5rCIiIuJz9kBY8V16mbB6skMFOaz8bjX2QKOaeybnAwVWERER8TnL7uHjPRvLbZOx9zMsu7uaeiTnEwVWERER8TkLi0KzqNw2ha4iLDQfQE6lwCoiIiI+Z2AQ7Agqt01wQBAGmhIgp1JgFREREZ8z3Da6XtGx3DbdGnfCcNurqUdyPvFplYCVK1eSlJSEaZoMHz6cIUOGeI998803TJw40budm5tLvXr1+Oc//8mIESO8+/Pz8zly5Ahffvklmzdv5sEHHyQ6OhqAq6++mqeeesqXlyAiIiJVwF0CfWPi2Prz9tM+eBVV53ckxPTEfVxTAuRUhmX5pnhEVlYWd955J8uWLSMwMJA77riDOXPm0LRp01PaFhYWMnjwYB5//HHatm3r3e/xeBg+fDi33XYbCQkJvPbaa7hcLkaNGlWpPh0+fAyPxzc3QmRkKNnZ+T45t4hUnu5NEf9xog7riu/S+XjPf+uwBgTRrXEnEmJ6Vnkd1sjI0Co7l9Qsn42wbty4kfbt2xMeHg5Ar169SEtLY/To0ae0XbBgATfccEOZsAqwdOlSgoODSUhIAGDHjh3k5OTwwQcfcMkll/C3v/2Nhg0b+uoSREREpAqZpgfDbSOxSTx9m8Vhs4HHA4bbjvu4hWVp0QA5PZ8F1kOHDhEZGendjoqKYvv27ae0y8/P591332XlypVl9rvdbl5++WXmz5/v3RcaGkp8fDxxcXG88847jBs3jsWLF1e4T/Xr163ElVSc/pIT8U+6N0VEzm8+C6wejwfD+N+TfpZlldk+YcWKFfTo0YP69euX2b9hwwYuv/xyYmJivPumTZvm/fnOO+9k9uzZ5OfnExpasV9GmhIgcuHRvSniv3x9f+qP1drDZ1UCoqOjyc7O9m5nZ2cTFRV1Srs1a9bQu3fvs+73eDwkJSXhdpctKGy362lCERERkdrMZ4G1Y8eOZGZmkpubS2FhIenp6XTu3LlMG8uy+Prrr2nTps0pr//qq6/KzGm12WysXr2aVatWAZCcnEzr1q0JCQnx1SWIiIiIiB/wWWBt0KAB48aNY9iwYfTr148+ffrQqlUrRo4cyY4dO4DSUlYBAQE4nc5TXr9//35v+aoTZs2axRtvvMGtt97K0qVLmT59uq+6LyIiIiJ+wmdlrfyR5rCKXHh0b4r4L81hlYrSSlciIiIi4tcUWEVERETErymwioiIiIhfU2AVEREREb+mwCoiIiIifk2BVURERET8mgKriIiIiPg1BVYRERER8WsKrCIiIiLi1xw13QERERG5cBgG2APBsns4Uvgr9hAw3DbcJXDhrL0pv5UCq4iIiFQLh8OG5TRJ+Tadj/dupNAsItgRRNcrOtI3Jg6j2IFpemq6m+KHFFhFRETE5wwDLKfJ1IxnOVSQ491faBaR+n0GW3/ezrRuD2O4bRpplVNoDquIiIj4nD0QVnyXXiasnuxQQQ4rv1uNPdCo5p7J+UCBVURERHzOsnv4eM/Gcttk7P0My+6uph7J+USBVURERHzOwqLQLCq3TaGrCAvNB5BTKbCKSK1jGBAUCPWcJuaxI9RzmgQFlu4XkZphYBDsCCq3TXBAEAa6UeVUeuhKRGoVh8NGHUcJeZnLydmWgVVSiBEYTGjr7oR16EeBGainkEVqgOG20fWKjqR+n3HGNt0ad8Jw20GjrPJ/aIRVRGoNw4A6jhIOvjGJvC0fYpUUAmCVFJK35QMOvjGJOvZijbSK1AB3CfSNiSOqzu9Oezyqzu9IiOmJu0RhVU6lwCoitYYzAPIykzGPZp32uHk0i7xNK3AGVHPHRATLAqPYwbRuD9O7WTfv9IDggCBubda9tKRVsUMlreS0DMu6cP7XOHz4GB6Pby43MjKU7Ox8n5xbRCqmntPk5wUPekdWT8dwhnDJvc/za7FmRInUhNKVrgwsuxubDTweMNx23CVWlYfVyMjQqj2h1BiNsIpILWKVG1YBrOLjaH6cSM2xLDCLLdzHbYQH18N93IZZXPVhVWoXBVYRqUUMjMDg8ls4Q0BPIYuInFcUWEWk1ii2HIS27l5um9DW3Sm2NB1AROR8osAqIrVGsQvCOvTDEd7gtMcd4Q0Ii+1LsauaOyYiIudEgVVEag3LggIzkOih0wm7oY93eoDhDCGsXQLRQ6dT4HZqrpyIyHlG34uJSK1imh7yPQHU6TiI8A79AA9gw2U4yC8Gj0eLBoiInG8UWEWkVvGudLVxOfla6UpEpFZQYBWRWuPkla5OXjzgxEpXx3dtIXrodPLcAZoWICJyHtEcVhGpNbTSlYhI7aTAKiK1htMwyd+2ttw2+dvW4jTMauqRiIhUBQVWEalFtNKViEht5NM5rCtXriQpKQnTNBk+fDhDhgzxHvvmm2+YOHGidzs3N5d69erxwQcfsHz5cmbPnk39+vUBuPnmmxk3bhx5eXk8/PDD7N+/n4iICObNm0dkZKQvL0FEziulK12VF1q10pWIyPnHZ4E1KyuLuXPnsmzZMgIDA7njjjuIjY2ladOmAFx11VWkpKQAUFhYyODBg3n88ccB2LlzJxMnTqRPnz5lzjlv3jzatm3LK6+8QnJyMk8++STz5s3z1SWIyHnmxEpXeVs+OGMbrXQlInL+8dmUgI0bN9K+fXvCw8MJCQmhV69epKWlnbbtggULuOGGG2jbti0AO3bsYPny5SQkJPDwww/z66+/ArBu3ToSEhIA6NOnD5988gkul5asEZFSWulKRKR28llgPXToUJmv66OiosjKOvXJ3fz8fN59911Gjx7t3RcZGcmf//xnVqxYQcOGDZk2bdop53Q4HNStW5fc3FxfXYKInGe00pWISO3ks+/FPB4PhvG/eWKWZZXZPmHFihX06NHDO18V4KWXXvL+fM8999CzZ8/TvodlWdhsFc/c9evXrXDbyoiMDPXp+UWkouoQ0W0I4Z0GgOUBw4bNGYzNEUhgTXdNRMrQ706pCJ8F1ujoaLZu3erdzs7OJioq6pR2a9asYdSoUd7t/Px8li5dyt133w2UhlK73Q6UjtLm5OQQHR2NaZoUFBQQHh5e4T4dPnwMj8c3QyuRkaFkZ+f75NwiUlk2IiPrld6bx4uB4prukIicxNe/OxWGaw+fTQno2LEjmZmZ5ObmUlhYSHp6Op07dy7TxrIsvv76a9q0aePdFxISwsKFC9m2bRsAb775pneEtUuXLiQnJwOQmppK27ZtCQhQBXARERGR2sxnI6wNGjRg3LhxDBs2DJfLxaBBg2jVqhUjR45kzJgxtGzZktzcXAICAnA6nd7X2e125s2bx+OPP05RURGXX345Tz/9NABjx45l4sSJ3HrrrYSGhvLss8/6qvsiIiIi4icMy7pwHj/QlACRC4/uTRH/pSkBUlFa6UpERERE/JoCq4iIiIj4NQVWEREREfFrCqwiIiIi4tcuqAW1bbZTFy44n84vIpWje1PEf+n+lIq4oKoEiIiIiMj5R1MCRERERMSvKbCKiIiIiF9TYBURERERv6bAKiIiIiJ+TYFVRERERPyaAquIiIiI+DUFVhERERHxawqsIiIiIuLXFFhFRERExK8psIqIiIiIX1NgPYNNmzZx4403cvjwYe++hQsX8uCDDwKQmZnJH/7wB3r16kXPnj0ZM2YMBw8e9L62TZs2JCYm0rdvX+Lj4/nnP/9ZI9chcj4xTZOkpCTi4+Pp3bs3vXr14uWXX+bkFaRnzpxJ+/btKSkpqdA5Dxw4wH333UdCQgJ9+vRh7NixHD58mGPHjtGmTRuysrLKtN+8eTP9+/cHICYmhj/96U9ljufm5nLNNdfwwgsvnOPVitQemzZtYujQoafsT0tLY8CAAfTt25eEhAQWLlwIwIYNG0hMTCQxMZE2bdrQs2dPEhMTeeCBBwDde3IqR013wF/FxsaSkJDA5MmTSUpK4ssvv+Tdd9/l/fffZ+vWrYwfP54XX3yRa6+9FoC33nqLBx54gKVLlwLQokUL/vWvfwFw7Ngxbr31Vjp16kTTpk1r6pJE/N4TTzxBTk4OS5YsISwsjGPHjvHAAw8QGhrKkCFDME2Tjz76iDZt2rBq1SoSEhLOes6pU6fSr18/+vTpA8CCBQv429/+xosvvkjPnj358MMPGTFihLd9cnIygwYN8m7v3buXo0ePEh4eDkB6ejphYWFVe+EitVBWVhazZs1i2bJlXHTRRRQUFDB06FAaN25M9+7duemmmwAYOnQoo0ePJjY2tszrde/JyTTCWo5x48Zx4MAB3njjDSZMmMCsWbMICwtj/vz53H///d6wCjBkyBB69+592lGf4uJi7HY7oaGh1dh7kfPLwYMHWbFiBTNnzvT+Uqpbty5Tp07ld7/7HQDr1q3jsssuo1+/fixevPiUc2zatImJEyeW2ZeTk0NhYaF3e8iQIQwZMgSAAQMG8MEHH3iPFRcXs27dOm+4BejevTtr1671bqelpdGzZ88quGKR2u3IkSO4XC6KiooAqFOnDjNnzqzwwI3uPTmZAms5AgMDefbZZ5k5cya9e/emTZs2AHz11VfccMMNp7T/05/+RGBgIAA7d+4kMTGRhIQEunXrRrt27YiKiqrW/oucT7Zv306TJk2oV69emf1NmjShV69eACxbtoxbbrmFLl268M0337B79+6znvevf/0rzz77LJ07d2bChAmsX7+edu3aAaXfpOTl5bFnzx4A1qxZQ4cOHcr0IT4+nlWrVgGl4RcgMjLy3C9YpJZr3rw53bt3p0ePHgwaNIhnnnkGj8dDo0aNKvR63XtyMgXWs/jiiy+46KKLyMzMxDRN737DMAAoKSnxzsO5+eab+eKLL4DSKQEpKSmsXLmSzz77jH379vHKK6/UyDWInC9O3FdQOppy4o++gQMHcvjwYT777DPi4+MJCgqia9eu3lHW1atXk5iYyOTJk8nIyCAxMZFHH30UgM6dO/PJJ58wffp0IiIieOaZZ7xz0Q3DoF+/ft5R1pSUFAYOHFimT23atGHv3r3k5+eTlpbmDc8icnZPPPEEGRkZ3HnnnRw4cIDbbruN9PT0Cr1W956cTIG1HLt37+aFF15g8eLFBAYGkpSUBEDLli29wTQwMJCUlBRSUlK49NJLcblcp5ynbt26xMfHe18jIqdq0aIFP/zwA8eOHQPglltuISUlhaSkJI4cOcKKFSuwLItBgwbRrVs3MjMzSUlJoaioiJ49e5KSksL06dPp1q0bKSkpPPXUUxw9epQZM2bgdDq9I6wn/ojMzc0FSqcFpKamkpOTw759++jQoUOZfhmGQdeuXVm7di2rVq3SL02RClq3bh2pqak0aNCAgQMHMnfuXCZPnsz7779fodfr3pOTKbCeQXFxMePGjWP8+PFceumlzJw5kzfffJOvvvqKBx98kJdeeolt27Z523/77bfs378fu91+yrncbjebN2/m6quvrs5LEDmvXHzxxfTt25cJEyaQl5cHlFYNWLduHTabjWXLljFz5kwyMjLIyMjg008/pV69eqSmpp7xnKGhoWRkZJCcnOzdt3v3burXr+/92v/iiy+mYcOGPP/88/Tt27fMKO8J8fHxvP322wQGBhIREVG1Fy5SSwUFBTF79mx++uknACzL4ptvvuGqq66q8Dl078kJqhJwBjNmzODKK68kMTERgEsuuYRHH32U8ePHk5yczNy5c5k3bx45OTkcP36chg0bMmHCBNq2bcumTZu8c1gNw8A0TWJiYhg5cmQNX5WIf3v88cd5/fXXGTZsGG63m4KCAmJjY5kzZw5//vOfyzxwYbPZGD58OIsXL2bAgAFA6ZzUk580ttvtvPLKK8ycOZPnnnuOoKAgoqKiePnll8v8cTlw4EAeeeQRVq9efdp+XXvttWRnZzN48GAfXbnI+W/r1q3eZz0AEhISGD16NPfdd5/328ebbrrJW7qqInTvyQmGdXKBQxERERERP6MpASIiIiLi1xRYRURERMSvKbCKiIiIiF9TYBURERERv6bAKiIiIiJ+TYFVRPzeTz/9RExMDH/4wx9OOTZx4kRiYmK8CwFUxKhRo1i2bFm5bTZt2kSfPn1+c19FRKTqKbCKyHnB6XSyd+9efv75Z+++48ePawU5EZELgAKriJwX7HY78fHxrFy50rsvPT2d7t27e7eXLFlCnz596Nu3LyNGjGDv3r0AZGVl8cc//pFbb72VkSNHkp2d7X3NDz/8wIgRIxgwYACJiYkVXjZSRESqjwKriJw3+vXrR0pKinc7OTmZ/v37A/D555+zcOFC3njjDVasWEGfPn144IEHsCyLadOm0bp1az788EMmT57sDbKmaTJmzBgeeughli1bxptvvslrr73GV199VROXJyIiZ6ClWUXkvNGiRQvsdjs7d+6kfv36FBQU0KxZMwA2bNhA7969veuNDxgwgCeffJKffvqJjRs3MmHCBAAaNWrkXb513759/Pjjjzz22GPe9ygqKuLf//43TZo0qearExGRM1FgFZHzSt++fVmxYgUREREkJiZ69xuGcUpby7IwTRPDMDh5FWqHo/SfPrfbTWhoaJlR25ycHEJDQzXKKiLiRzQlQETOK4mJiaSlpZGamlrmKf6bbrqJ1NRUb7WApUuXEh4eTqNGjbjppptYsmQJAAcOHGDTpk0ANG7cmKCgIG9g/eWXX+jTpw87d+6s5qsSEZHyaIRVRM4rDRo0oEmTJoSGhhIeHu7dHxsby913383w4cPxeDxERESwYMECbDYbf/vb33j00UeJj48nOjqa5s2bAxAYGMj8+fN58sknWbhwIaZpMnbsWK6//npvqBURkZpnWCd/TyYiIiIi4mc0JUBERERE/JoCq4iIiIj4NQVWEREREfFrCqwiIiIi4tcUWEVERETErymwioiIiIhfU2AVEREREb/2/wHaOIibZilthgAAAABJRU5ErkJggg==%0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9253" y="825662"/>
            <a:ext cx="5171008" cy="3205420"/>
          </a:xfrm>
          <a:prstGeom prst="rect">
            <a:avLst/>
          </a:prstGeom>
        </p:spPr>
      </p:pic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1428703" y="4624176"/>
            <a:ext cx="15843029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9835" y="1077568"/>
            <a:ext cx="5343525" cy="2524125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853440" y="4460470"/>
            <a:ext cx="4101737" cy="21841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aphicFrame>
        <p:nvGraphicFramePr>
          <p:cNvPr id="39" name="Table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0661117"/>
              </p:ext>
            </p:extLst>
          </p:nvPr>
        </p:nvGraphicFramePr>
        <p:xfrm>
          <a:off x="891457" y="4429760"/>
          <a:ext cx="4035424" cy="2265677"/>
        </p:xfrm>
        <a:graphic>
          <a:graphicData uri="http://schemas.openxmlformats.org/drawingml/2006/table">
            <a:tbl>
              <a:tblPr/>
              <a:tblGrid>
                <a:gridCol w="8524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53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53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5240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3255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Sl. No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Approach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Execution</a:t>
                      </a: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endParaRPr lang="en-IN" sz="1800" b="1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Accuracy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5729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kern="120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LSTM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4 minutes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80%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255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kern="120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GA + SVM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12 minutes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84%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307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kern="120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XGBoost</a:t>
                      </a:r>
                      <a:endParaRPr lang="en-IN" sz="1800" b="1" kern="1200" dirty="0">
                        <a:solidFill>
                          <a:srgbClr val="C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&lt;1 minute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88.4%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40" name="Audio 3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>
            <a:biLevel thresh="75000"/>
          </a:blip>
          <a:stretch>
            <a:fillRect/>
          </a:stretch>
        </p:blipFill>
        <p:spPr>
          <a:xfrm>
            <a:off x="405921" y="160642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077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515"/>
    </mc:Choice>
    <mc:Fallback xmlns="">
      <p:transition spd="slow" advTm="59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>
    <a:spDef>
      <a:spPr>
        <a:gradFill flip="none" rotWithShape="1">
          <a:gsLst>
            <a:gs pos="90000">
              <a:srgbClr val="32F2EE">
                <a:alpha val="57255"/>
              </a:srgbClr>
            </a:gs>
            <a:gs pos="29000">
              <a:schemeClr val="accent4">
                <a:lumMod val="60000"/>
                <a:lumOff val="40000"/>
                <a:alpha val="51000"/>
              </a:schemeClr>
            </a:gs>
          </a:gsLst>
          <a:lin ang="10800000" scaled="1"/>
          <a:tileRect/>
        </a:gra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2068</TotalTime>
  <Words>540</Words>
  <Application>Microsoft Office PowerPoint</Application>
  <PresentationFormat>Widescreen</PresentationFormat>
  <Paragraphs>103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Agency FB</vt:lpstr>
      <vt:lpstr>Arial</vt:lpstr>
      <vt:lpstr>Daytona</vt:lpstr>
      <vt:lpstr>Sitka Text</vt:lpstr>
      <vt:lpstr>Tw Cen MT</vt:lpstr>
      <vt:lpstr>Tw Cen MT Condensed</vt:lpstr>
      <vt:lpstr>Wingdings 3</vt:lpstr>
      <vt:lpstr>Integral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Priyanka Arumugam</dc:creator>
  <cp:lastModifiedBy>Sneha K</cp:lastModifiedBy>
  <cp:revision>68</cp:revision>
  <dcterms:created xsi:type="dcterms:W3CDTF">2021-04-29T08:52:12Z</dcterms:created>
  <dcterms:modified xsi:type="dcterms:W3CDTF">2021-04-30T20:40:23Z</dcterms:modified>
</cp:coreProperties>
</file>

<file path=docProps/thumbnail.jpeg>
</file>